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08" r:id="rId5"/>
    <p:sldMasterId id="2147483696" r:id="rId6"/>
    <p:sldMasterId id="2147483684" r:id="rId7"/>
    <p:sldMasterId id="2147483672" r:id="rId8"/>
  </p:sldMasterIdLst>
  <p:sldIdLst>
    <p:sldId id="257" r:id="rId9"/>
    <p:sldId id="258" r:id="rId10"/>
    <p:sldId id="259" r:id="rId11"/>
    <p:sldId id="261" r:id="rId12"/>
    <p:sldId id="260" r:id="rId13"/>
    <p:sldId id="262" r:id="rId14"/>
    <p:sldId id="264" r:id="rId15"/>
    <p:sldId id="265" r:id="rId16"/>
    <p:sldId id="266" r:id="rId17"/>
    <p:sldId id="267" r:id="rId18"/>
    <p:sldId id="268" r:id="rId19"/>
    <p:sldId id="269" r:id="rId20"/>
    <p:sldId id="270" r:id="rId21"/>
    <p:sldId id="271" r:id="rId22"/>
    <p:sldId id="272" r:id="rId23"/>
    <p:sldId id="295" r:id="rId24"/>
    <p:sldId id="273" r:id="rId25"/>
    <p:sldId id="274" r:id="rId26"/>
    <p:sldId id="275" r:id="rId27"/>
    <p:sldId id="276" r:id="rId28"/>
    <p:sldId id="277" r:id="rId29"/>
    <p:sldId id="278" r:id="rId30"/>
    <p:sldId id="279" r:id="rId31"/>
    <p:sldId id="280" r:id="rId32"/>
    <p:sldId id="283" r:id="rId33"/>
    <p:sldId id="282" r:id="rId34"/>
    <p:sldId id="284" r:id="rId35"/>
    <p:sldId id="285" r:id="rId36"/>
    <p:sldId id="286" r:id="rId37"/>
    <p:sldId id="287" r:id="rId38"/>
    <p:sldId id="288" r:id="rId39"/>
    <p:sldId id="289" r:id="rId40"/>
    <p:sldId id="290" r:id="rId41"/>
    <p:sldId id="291" r:id="rId42"/>
    <p:sldId id="292" r:id="rId43"/>
    <p:sldId id="293" r:id="rId44"/>
    <p:sldId id="29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4"/>
    <a:srgbClr val="E5232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153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95133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1977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03349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04176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9457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82595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18975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24CCA-DDFA-4676-B737-92ED9E02E4C3}"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405730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24CCA-DDFA-4676-B737-92ED9E02E4C3}"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098740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24CCA-DDFA-4676-B737-92ED9E02E4C3}"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47673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3113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327644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914788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0319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57563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056647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696338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974881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78858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24CCA-DDFA-4676-B737-92ED9E02E4C3}"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596226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24CCA-DDFA-4676-B737-92ED9E02E4C3}"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36169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24CCA-DDFA-4676-B737-92ED9E02E4C3}"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0617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198447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225693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804899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534737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179593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4101739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412504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875121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748968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24CCA-DDFA-4676-B737-92ED9E02E4C3}"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41656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24CCA-DDFA-4676-B737-92ED9E02E4C3}"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406674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133206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24CCA-DDFA-4676-B737-92ED9E02E4C3}"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555490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74760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034746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080522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444603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148766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307845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879156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946100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24CCA-DDFA-4676-B737-92ED9E02E4C3}"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04603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24CCA-DDFA-4676-B737-92ED9E02E4C3}"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829739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24CCA-DDFA-4676-B737-92ED9E02E4C3}"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659058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24CCA-DDFA-4676-B737-92ED9E02E4C3}"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649348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657384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4189470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313190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424CCA-DDFA-4676-B737-92ED9E02E4C3}"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11087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424CCA-DDFA-4676-B737-92ED9E02E4C3}"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228250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24CCA-DDFA-4676-B737-92ED9E02E4C3}"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39150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167416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424CCA-DDFA-4676-B737-92ED9E02E4C3}"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06024-495B-4435-9544-2BDBEBEACD95}" type="slidenum">
              <a:rPr lang="en-GB" smtClean="0"/>
              <a:t>‹#›</a:t>
            </a:fld>
            <a:endParaRPr lang="en-GB"/>
          </a:p>
        </p:txBody>
      </p:sp>
    </p:spTree>
    <p:extLst>
      <p:ext uri="{BB962C8B-B14F-4D97-AF65-F5344CB8AC3E}">
        <p14:creationId xmlns:p14="http://schemas.microsoft.com/office/powerpoint/2010/main" val="41637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F5C7033A-F35C-5346-8435-650117B21196}"/>
              </a:ext>
            </a:extLst>
          </p:cNvPr>
          <p:cNvPicPr>
            <a:picLocks noChangeAspect="1"/>
          </p:cNvPicPr>
          <p:nvPr userDrawn="1"/>
        </p:nvPicPr>
        <p:blipFill>
          <a:blip r:embed="rId13"/>
          <a:stretch>
            <a:fillRect/>
          </a:stretch>
        </p:blipFill>
        <p:spPr>
          <a:xfrm>
            <a:off x="0" y="0"/>
            <a:ext cx="9144000" cy="6852242"/>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4CCA-DDFA-4676-B737-92ED9E02E4C3}" type="datetimeFigureOut">
              <a:rPr lang="en-GB" smtClean="0"/>
              <a:t>07/09/2021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6024-495B-4435-9544-2BDBEBEACD95}" type="slidenum">
              <a:rPr lang="en-GB" smtClean="0"/>
              <a:t>‹#›</a:t>
            </a:fld>
            <a:endParaRPr lang="en-GB"/>
          </a:p>
        </p:txBody>
      </p:sp>
    </p:spTree>
    <p:extLst>
      <p:ext uri="{BB962C8B-B14F-4D97-AF65-F5344CB8AC3E}">
        <p14:creationId xmlns:p14="http://schemas.microsoft.com/office/powerpoint/2010/main" val="35599691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397"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4CCA-DDFA-4676-B737-92ED9E02E4C3}" type="datetimeFigureOut">
              <a:rPr lang="en-GB" smtClean="0"/>
              <a:t>07/09/2021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6024-495B-4435-9544-2BDBEBEACD95}" type="slidenum">
              <a:rPr lang="en-GB" smtClean="0"/>
              <a:t>‹#›</a:t>
            </a:fld>
            <a:endParaRPr lang="en-GB"/>
          </a:p>
        </p:txBody>
      </p:sp>
    </p:spTree>
    <p:extLst>
      <p:ext uri="{BB962C8B-B14F-4D97-AF65-F5344CB8AC3E}">
        <p14:creationId xmlns:p14="http://schemas.microsoft.com/office/powerpoint/2010/main" val="27219827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397"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4CCA-DDFA-4676-B737-92ED9E02E4C3}" type="datetimeFigureOut">
              <a:rPr lang="en-GB" smtClean="0"/>
              <a:t>07/09/2021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6024-495B-4435-9544-2BDBEBEACD95}" type="slidenum">
              <a:rPr lang="en-GB" smtClean="0"/>
              <a:t>‹#›</a:t>
            </a:fld>
            <a:endParaRPr lang="en-GB"/>
          </a:p>
        </p:txBody>
      </p:sp>
    </p:spTree>
    <p:extLst>
      <p:ext uri="{BB962C8B-B14F-4D97-AF65-F5344CB8AC3E}">
        <p14:creationId xmlns:p14="http://schemas.microsoft.com/office/powerpoint/2010/main" val="874663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397"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4CCA-DDFA-4676-B737-92ED9E02E4C3}" type="datetimeFigureOut">
              <a:rPr lang="en-GB" smtClean="0"/>
              <a:t>07/09/2021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6024-495B-4435-9544-2BDBEBEACD95}" type="slidenum">
              <a:rPr lang="en-GB" smtClean="0"/>
              <a:t>‹#›</a:t>
            </a:fld>
            <a:endParaRPr lang="en-GB"/>
          </a:p>
        </p:txBody>
      </p:sp>
    </p:spTree>
    <p:extLst>
      <p:ext uri="{BB962C8B-B14F-4D97-AF65-F5344CB8AC3E}">
        <p14:creationId xmlns:p14="http://schemas.microsoft.com/office/powerpoint/2010/main" val="85613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397"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4CCA-DDFA-4676-B737-92ED9E02E4C3}" type="datetimeFigureOut">
              <a:rPr lang="en-GB" smtClean="0"/>
              <a:t>07/09/2021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6024-495B-4435-9544-2BDBEBEACD95}" type="slidenum">
              <a:rPr lang="en-GB" smtClean="0"/>
              <a:t>‹#›</a:t>
            </a:fld>
            <a:endParaRPr lang="en-GB"/>
          </a:p>
        </p:txBody>
      </p:sp>
    </p:spTree>
    <p:extLst>
      <p:ext uri="{BB962C8B-B14F-4D97-AF65-F5344CB8AC3E}">
        <p14:creationId xmlns:p14="http://schemas.microsoft.com/office/powerpoint/2010/main" val="427022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newham.gov.uk/homepage/171/secondary-school-fact-finder"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eadmissions.org.uk/eAdmissions/ap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ewham.gov.uk/schools-education/admissions-secondary-school/2" TargetMode="Externa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hyperlink" Target="mailto:pupil.services@newham.gov.uk"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337"/>
            <a:ext cx="7772400" cy="1114697"/>
          </a:xfrm>
        </p:spPr>
        <p:txBody>
          <a:bodyPr/>
          <a:lstStyle/>
          <a:p>
            <a:r>
              <a:rPr lang="en-GB" dirty="0">
                <a:solidFill>
                  <a:schemeClr val="bg1"/>
                </a:solidFill>
              </a:rPr>
              <a:t>Welcome</a:t>
            </a:r>
          </a:p>
        </p:txBody>
      </p:sp>
      <p:sp>
        <p:nvSpPr>
          <p:cNvPr id="3" name="Subtitle 2"/>
          <p:cNvSpPr>
            <a:spLocks noGrp="1"/>
          </p:cNvSpPr>
          <p:nvPr>
            <p:ph type="subTitle" idx="1"/>
          </p:nvPr>
        </p:nvSpPr>
        <p:spPr>
          <a:xfrm>
            <a:off x="1143000" y="1689463"/>
            <a:ext cx="6858000" cy="3568337"/>
          </a:xfrm>
        </p:spPr>
        <p:txBody>
          <a:bodyPr>
            <a:normAutofit/>
          </a:bodyPr>
          <a:lstStyle/>
          <a:p>
            <a:r>
              <a:rPr lang="en-GB" altLang="en-US" sz="4000" dirty="0">
                <a:ea typeface="ＭＳ Ｐゴシック" panose="020B0600070205080204" pitchFamily="34" charset="-128"/>
              </a:rPr>
              <a:t>Working in partnership with parents and carers to achieve the best possible admissions outcomes for Year 6 children</a:t>
            </a:r>
          </a:p>
        </p:txBody>
      </p:sp>
      <p:pic>
        <p:nvPicPr>
          <p:cNvPr id="4" name="Picture 9" descr="Portable Antiquity Collecting and Heritage Issues: Working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880" y="4476206"/>
            <a:ext cx="5947953" cy="147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730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377"/>
            <a:ext cx="7886700" cy="1769067"/>
          </a:xfrm>
        </p:spPr>
        <p:txBody>
          <a:bodyPr>
            <a:normAutofit/>
          </a:bodyPr>
          <a:lstStyle/>
          <a:p>
            <a:r>
              <a:rPr lang="en-GB" sz="3600" b="1" dirty="0" smtClean="0">
                <a:solidFill>
                  <a:schemeClr val="bg1"/>
                </a:solidFill>
              </a:rPr>
              <a:t>Pan London </a:t>
            </a:r>
            <a:br>
              <a:rPr lang="en-GB" sz="3600" b="1" dirty="0" smtClean="0">
                <a:solidFill>
                  <a:schemeClr val="bg1"/>
                </a:solidFill>
              </a:rPr>
            </a:br>
            <a:r>
              <a:rPr lang="en-GB" sz="3600" b="1" dirty="0" smtClean="0">
                <a:solidFill>
                  <a:schemeClr val="bg1"/>
                </a:solidFill>
              </a:rPr>
              <a:t>application process</a:t>
            </a:r>
            <a:endParaRPr lang="en-GB" sz="3600" b="1" dirty="0">
              <a:solidFill>
                <a:schemeClr val="bg1"/>
              </a:solidFill>
            </a:endParaRPr>
          </a:p>
        </p:txBody>
      </p:sp>
      <p:sp>
        <p:nvSpPr>
          <p:cNvPr id="3" name="Content Placeholder 2"/>
          <p:cNvSpPr>
            <a:spLocks noGrp="1"/>
          </p:cNvSpPr>
          <p:nvPr>
            <p:ph idx="1"/>
          </p:nvPr>
        </p:nvSpPr>
        <p:spPr>
          <a:xfrm>
            <a:off x="628650" y="1611086"/>
            <a:ext cx="7886700" cy="4565877"/>
          </a:xfrm>
        </p:spPr>
        <p:txBody>
          <a:bodyPr>
            <a:noAutofit/>
          </a:bodyPr>
          <a:lstStyle/>
          <a:p>
            <a:pPr marL="0" indent="0">
              <a:buFontTx/>
              <a:buNone/>
              <a:defRPr/>
            </a:pPr>
            <a:r>
              <a:rPr lang="en-GB" sz="1800" dirty="0"/>
              <a:t>All families living in London and many of the Home Counties will be applying through the Pan London co-ordinated application and offer process. </a:t>
            </a:r>
          </a:p>
          <a:p>
            <a:pPr marL="0" indent="0">
              <a:buFontTx/>
              <a:buNone/>
              <a:defRPr/>
            </a:pPr>
            <a:r>
              <a:rPr lang="en-GB" sz="1800" dirty="0"/>
              <a:t>This means parents/carers need to think about all schools they are considering applying for both in Newham and out of Newham.</a:t>
            </a:r>
          </a:p>
          <a:p>
            <a:pPr marL="0" indent="0">
              <a:buFontTx/>
              <a:buNone/>
              <a:defRPr/>
            </a:pPr>
            <a:endParaRPr lang="en-GB" sz="1800" dirty="0"/>
          </a:p>
          <a:p>
            <a:pPr>
              <a:defRPr/>
            </a:pPr>
            <a:r>
              <a:rPr lang="en-GB" sz="1800" dirty="0"/>
              <a:t>All parents/carers must apply through their home local authority (where you live), even where their child attends an out borough primary. </a:t>
            </a:r>
          </a:p>
          <a:p>
            <a:pPr marL="0" indent="0">
              <a:buFontTx/>
              <a:buNone/>
              <a:defRPr/>
            </a:pPr>
            <a:r>
              <a:rPr lang="en-GB" sz="1800" dirty="0"/>
              <a:t> </a:t>
            </a:r>
          </a:p>
          <a:p>
            <a:pPr>
              <a:defRPr/>
            </a:pPr>
            <a:r>
              <a:rPr lang="en-GB" sz="1800" dirty="0"/>
              <a:t>If parents/carers are considering schools outside of Newham they need to follow the same process as they would for schools in Newham.</a:t>
            </a:r>
          </a:p>
          <a:p>
            <a:pPr>
              <a:defRPr/>
            </a:pPr>
            <a:endParaRPr lang="en-GB" sz="1800" dirty="0"/>
          </a:p>
          <a:p>
            <a:pPr>
              <a:defRPr/>
            </a:pPr>
            <a:r>
              <a:rPr lang="en-GB" sz="1800" dirty="0"/>
              <a:t>Where parents/carers are considering multiple schools outside of Newham we strongly recommend they use some preferences to name local schools.</a:t>
            </a:r>
          </a:p>
        </p:txBody>
      </p:sp>
    </p:spTree>
    <p:extLst>
      <p:ext uri="{BB962C8B-B14F-4D97-AF65-F5344CB8AC3E}">
        <p14:creationId xmlns:p14="http://schemas.microsoft.com/office/powerpoint/2010/main" val="324576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046"/>
            <a:ext cx="7886700" cy="1838735"/>
          </a:xfrm>
        </p:spPr>
        <p:txBody>
          <a:bodyPr>
            <a:normAutofit/>
          </a:bodyPr>
          <a:lstStyle/>
          <a:p>
            <a:r>
              <a:rPr lang="en-GB" altLang="en-US" sz="3600" b="1" dirty="0">
                <a:solidFill>
                  <a:schemeClr val="bg1"/>
                </a:solidFill>
                <a:ea typeface="ＭＳ Ｐゴシック" panose="020B0600070205080204" pitchFamily="34" charset="-128"/>
              </a:rPr>
              <a:t>What to do before you decide </a:t>
            </a:r>
            <a:r>
              <a:rPr lang="en-GB" altLang="en-US" sz="3600" b="1" dirty="0" smtClean="0">
                <a:solidFill>
                  <a:schemeClr val="bg1"/>
                </a:solidFill>
                <a:ea typeface="ＭＳ Ｐゴシック" panose="020B0600070205080204" pitchFamily="34" charset="-128"/>
              </a:rPr>
              <a:t/>
            </a:r>
            <a:br>
              <a:rPr lang="en-GB" altLang="en-US" sz="3600" b="1" dirty="0" smtClean="0">
                <a:solidFill>
                  <a:schemeClr val="bg1"/>
                </a:solidFill>
                <a:ea typeface="ＭＳ Ｐゴシック" panose="020B0600070205080204" pitchFamily="34" charset="-128"/>
              </a:rPr>
            </a:br>
            <a:r>
              <a:rPr lang="en-GB" altLang="en-US" sz="3600" b="1" dirty="0" smtClean="0">
                <a:solidFill>
                  <a:schemeClr val="bg1"/>
                </a:solidFill>
                <a:ea typeface="ＭＳ Ｐゴシック" panose="020B0600070205080204" pitchFamily="34" charset="-128"/>
              </a:rPr>
              <a:t>on your school </a:t>
            </a:r>
            <a:r>
              <a:rPr lang="en-GB" altLang="en-US" sz="3600" b="1" dirty="0">
                <a:solidFill>
                  <a:schemeClr val="bg1"/>
                </a:solidFill>
                <a:ea typeface="ＭＳ Ｐゴシック" panose="020B0600070205080204" pitchFamily="34" charset="-128"/>
              </a:rPr>
              <a:t>preferences</a:t>
            </a:r>
            <a:endParaRPr lang="en-GB" sz="3600" dirty="0">
              <a:solidFill>
                <a:schemeClr val="bg1"/>
              </a:solidFill>
            </a:endParaRPr>
          </a:p>
        </p:txBody>
      </p:sp>
      <p:sp>
        <p:nvSpPr>
          <p:cNvPr id="3" name="Content Placeholder 2"/>
          <p:cNvSpPr>
            <a:spLocks noGrp="1"/>
          </p:cNvSpPr>
          <p:nvPr>
            <p:ph idx="1"/>
          </p:nvPr>
        </p:nvSpPr>
        <p:spPr>
          <a:xfrm>
            <a:off x="200297" y="1532709"/>
            <a:ext cx="8673737" cy="4644254"/>
          </a:xfrm>
        </p:spPr>
        <p:txBody>
          <a:bodyPr>
            <a:noAutofit/>
          </a:bodyPr>
          <a:lstStyle/>
          <a:p>
            <a:pPr>
              <a:defRPr/>
            </a:pPr>
            <a:r>
              <a:rPr lang="en-GB" altLang="en-US" sz="1400" b="1" dirty="0">
                <a:solidFill>
                  <a:srgbClr val="EF7D04"/>
                </a:solidFill>
              </a:rPr>
              <a:t>Open </a:t>
            </a:r>
            <a:r>
              <a:rPr lang="en-GB" altLang="en-US" sz="1400" b="1" dirty="0" smtClean="0">
                <a:solidFill>
                  <a:srgbClr val="EF7D04"/>
                </a:solidFill>
              </a:rPr>
              <a:t>events and virtual tours: </a:t>
            </a:r>
            <a:r>
              <a:rPr lang="en-GB" altLang="en-US" sz="1400" dirty="0"/>
              <a:t>attend </a:t>
            </a:r>
            <a:r>
              <a:rPr lang="en-GB" altLang="en-US" sz="1400" dirty="0" smtClean="0"/>
              <a:t>or view as </a:t>
            </a:r>
            <a:r>
              <a:rPr lang="en-GB" altLang="en-US" sz="1400" dirty="0"/>
              <a:t>many </a:t>
            </a:r>
            <a:r>
              <a:rPr lang="en-GB" altLang="en-US" sz="1400" dirty="0" smtClean="0"/>
              <a:t>events </a:t>
            </a:r>
            <a:r>
              <a:rPr lang="en-GB" altLang="en-US" sz="1400" dirty="0"/>
              <a:t>as possible, not just the schools you were first thinking about.  It is important that you </a:t>
            </a:r>
            <a:r>
              <a:rPr lang="en-GB" altLang="en-US" sz="1400" dirty="0" smtClean="0"/>
              <a:t>attend whether in person or remotely, as </a:t>
            </a:r>
            <a:r>
              <a:rPr lang="en-GB" altLang="en-US" sz="1400" dirty="0"/>
              <a:t>many </a:t>
            </a:r>
            <a:r>
              <a:rPr lang="en-GB" altLang="en-US" sz="1400" dirty="0" smtClean="0"/>
              <a:t>open events </a:t>
            </a:r>
            <a:r>
              <a:rPr lang="en-GB" altLang="en-US" sz="1400" dirty="0"/>
              <a:t>as possible in Newham even if you were not considering the schools. Sometimes schools may be very different when you visit to what you may have read or heard about from other people.  </a:t>
            </a:r>
            <a:r>
              <a:rPr lang="en-GB" altLang="en-US" sz="1400" b="1" dirty="0">
                <a:solidFill>
                  <a:srgbClr val="EF7D04"/>
                </a:solidFill>
              </a:rPr>
              <a:t>Judge for yourself! </a:t>
            </a:r>
            <a:endParaRPr lang="en-GB" altLang="en-US" sz="1400" b="1" dirty="0" smtClean="0">
              <a:solidFill>
                <a:srgbClr val="D10074"/>
              </a:solidFill>
            </a:endParaRPr>
          </a:p>
          <a:p>
            <a:pPr>
              <a:defRPr/>
            </a:pPr>
            <a:r>
              <a:rPr lang="en-GB" altLang="en-US" sz="1400" b="1" dirty="0" smtClean="0">
                <a:solidFill>
                  <a:srgbClr val="EF7D04"/>
                </a:solidFill>
              </a:rPr>
              <a:t>Location </a:t>
            </a:r>
            <a:r>
              <a:rPr lang="en-GB" altLang="en-US" sz="1400" b="1" dirty="0">
                <a:solidFill>
                  <a:srgbClr val="EF7D04"/>
                </a:solidFill>
              </a:rPr>
              <a:t>and travel: </a:t>
            </a:r>
          </a:p>
          <a:p>
            <a:pPr lvl="1">
              <a:defRPr/>
            </a:pPr>
            <a:r>
              <a:rPr lang="en-GB" altLang="en-US" sz="1400" dirty="0"/>
              <a:t>Where</a:t>
            </a:r>
            <a:r>
              <a:rPr lang="en-GB" altLang="en-US" sz="1400" b="1" dirty="0">
                <a:solidFill>
                  <a:srgbClr val="D10074"/>
                </a:solidFill>
              </a:rPr>
              <a:t> </a:t>
            </a:r>
            <a:r>
              <a:rPr lang="en-GB" altLang="en-US" sz="1400" dirty="0"/>
              <a:t>are the schools you are interested in? </a:t>
            </a:r>
          </a:p>
          <a:p>
            <a:pPr lvl="1">
              <a:defRPr/>
            </a:pPr>
            <a:r>
              <a:rPr lang="en-GB" altLang="en-US" sz="1400" dirty="0"/>
              <a:t>Remember home to school distance is the tie breaker for </a:t>
            </a:r>
            <a:endParaRPr lang="en-GB" altLang="en-US" sz="1400" dirty="0" smtClean="0"/>
          </a:p>
          <a:p>
            <a:pPr marL="457200" lvl="1" indent="0">
              <a:buNone/>
              <a:defRPr/>
            </a:pPr>
            <a:r>
              <a:rPr lang="en-GB" altLang="en-US" sz="1400" dirty="0"/>
              <a:t> </a:t>
            </a:r>
            <a:r>
              <a:rPr lang="en-GB" altLang="en-US" sz="1400" dirty="0" smtClean="0"/>
              <a:t>   many </a:t>
            </a:r>
            <a:r>
              <a:rPr lang="en-GB" altLang="en-US" sz="1400" dirty="0"/>
              <a:t>schools.</a:t>
            </a:r>
          </a:p>
          <a:p>
            <a:pPr lvl="1">
              <a:defRPr/>
            </a:pPr>
            <a:r>
              <a:rPr lang="en-GB" altLang="en-US" sz="1400" dirty="0"/>
              <a:t>Will travelling there be easy so your child can arrive on </a:t>
            </a:r>
            <a:r>
              <a:rPr lang="en-GB" altLang="en-US" sz="1400" dirty="0" smtClean="0"/>
              <a:t>time                      </a:t>
            </a:r>
          </a:p>
          <a:p>
            <a:pPr marL="457200" lvl="1" indent="0">
              <a:buNone/>
              <a:defRPr/>
            </a:pPr>
            <a:r>
              <a:rPr lang="en-GB" altLang="en-US" sz="1400" dirty="0"/>
              <a:t> </a:t>
            </a:r>
            <a:r>
              <a:rPr lang="en-GB" altLang="en-US" sz="1400" dirty="0" smtClean="0"/>
              <a:t>   </a:t>
            </a:r>
            <a:r>
              <a:rPr lang="en-GB" altLang="en-US" sz="1400" dirty="0"/>
              <a:t>everyday?</a:t>
            </a:r>
          </a:p>
          <a:p>
            <a:pPr lvl="1">
              <a:defRPr/>
            </a:pPr>
            <a:r>
              <a:rPr lang="en-GB" altLang="en-US" sz="1400" dirty="0"/>
              <a:t>Would they be able to walk or cycle to school even </a:t>
            </a:r>
            <a:r>
              <a:rPr lang="en-GB" altLang="en-US" sz="1400" dirty="0" smtClean="0"/>
              <a:t>in </a:t>
            </a:r>
            <a:r>
              <a:rPr lang="en-GB" altLang="en-US" sz="1400" dirty="0"/>
              <a:t>bad </a:t>
            </a:r>
            <a:endParaRPr lang="en-GB" altLang="en-US" sz="1400" dirty="0" smtClean="0"/>
          </a:p>
          <a:p>
            <a:pPr marL="457200" lvl="1" indent="0">
              <a:buNone/>
              <a:defRPr/>
            </a:pPr>
            <a:r>
              <a:rPr lang="en-GB" altLang="en-US" sz="1400" dirty="0"/>
              <a:t> </a:t>
            </a:r>
            <a:r>
              <a:rPr lang="en-GB" altLang="en-US" sz="1400" dirty="0" smtClean="0"/>
              <a:t>   weather</a:t>
            </a:r>
            <a:r>
              <a:rPr lang="en-GB" altLang="en-US" sz="1400" dirty="0"/>
              <a:t>?</a:t>
            </a:r>
          </a:p>
          <a:p>
            <a:pPr lvl="1">
              <a:defRPr/>
            </a:pPr>
            <a:r>
              <a:rPr lang="en-GB" altLang="en-US" sz="1400" dirty="0"/>
              <a:t>Can you afford the cost of your child’s travel if they cannot be </a:t>
            </a:r>
            <a:r>
              <a:rPr lang="en-GB" altLang="en-US" sz="1400" dirty="0" smtClean="0"/>
              <a:t>                                                 reached on </a:t>
            </a:r>
            <a:r>
              <a:rPr lang="en-GB" altLang="en-US" sz="1400" dirty="0"/>
              <a:t>foot or by bike</a:t>
            </a:r>
            <a:r>
              <a:rPr lang="en-GB" altLang="en-US" sz="1400" dirty="0" smtClean="0"/>
              <a:t>?</a:t>
            </a:r>
          </a:p>
          <a:p>
            <a:pPr lvl="1">
              <a:defRPr/>
            </a:pPr>
            <a:r>
              <a:rPr lang="en-GB" altLang="en-US" sz="1400" dirty="0" smtClean="0"/>
              <a:t>Remember ZIP Oyster only gives free travel on buses and trams.</a:t>
            </a:r>
            <a:endParaRPr lang="en-GB" altLang="en-US" sz="1400" dirty="0"/>
          </a:p>
          <a:p>
            <a:pPr marL="457200" lvl="1" indent="0">
              <a:buNone/>
              <a:defRPr/>
            </a:pPr>
            <a:endParaRPr lang="en-GB" altLang="en-US" sz="1400" dirty="0"/>
          </a:p>
          <a:p>
            <a:pPr marL="457200" lvl="1" indent="0">
              <a:buNone/>
              <a:defRPr/>
            </a:pPr>
            <a:r>
              <a:rPr lang="en-GB" altLang="en-US" sz="1400" dirty="0"/>
              <a:t>All this information is really important especially if you are thinking of applying for schools that are not local to your home. </a:t>
            </a:r>
          </a:p>
        </p:txBody>
      </p:sp>
      <p:pic>
        <p:nvPicPr>
          <p:cNvPr id="6" name="Picture 5"/>
          <p:cNvPicPr>
            <a:picLocks noChangeAspect="1"/>
          </p:cNvPicPr>
          <p:nvPr/>
        </p:nvPicPr>
        <p:blipFill>
          <a:blip r:embed="rId2"/>
          <a:stretch>
            <a:fillRect/>
          </a:stretch>
        </p:blipFill>
        <p:spPr>
          <a:xfrm rot="982401">
            <a:off x="5930376" y="2979901"/>
            <a:ext cx="3005664" cy="1907851"/>
          </a:xfrm>
          <a:prstGeom prst="rect">
            <a:avLst/>
          </a:prstGeom>
        </p:spPr>
      </p:pic>
    </p:spTree>
    <p:extLst>
      <p:ext uri="{BB962C8B-B14F-4D97-AF65-F5344CB8AC3E}">
        <p14:creationId xmlns:p14="http://schemas.microsoft.com/office/powerpoint/2010/main" val="226927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1920"/>
            <a:ext cx="8384721" cy="1323703"/>
          </a:xfrm>
        </p:spPr>
        <p:txBody>
          <a:bodyPr/>
          <a:lstStyle/>
          <a:p>
            <a:r>
              <a:rPr lang="en-GB" altLang="en-US" b="1" dirty="0">
                <a:solidFill>
                  <a:schemeClr val="bg1"/>
                </a:solidFill>
                <a:ea typeface="ＭＳ Ｐゴシック" panose="020B0600070205080204" pitchFamily="34" charset="-128"/>
              </a:rPr>
              <a:t>Popular </a:t>
            </a:r>
            <a:r>
              <a:rPr lang="en-GB" altLang="en-US" b="1" dirty="0" smtClean="0">
                <a:solidFill>
                  <a:schemeClr val="bg1"/>
                </a:solidFill>
                <a:ea typeface="ＭＳ Ｐゴシック" panose="020B0600070205080204" pitchFamily="34" charset="-128"/>
              </a:rPr>
              <a:t>oversubscribed schools</a:t>
            </a:r>
            <a:endParaRPr lang="en-GB" dirty="0">
              <a:solidFill>
                <a:schemeClr val="bg1"/>
              </a:solidFill>
            </a:endParaRPr>
          </a:p>
        </p:txBody>
      </p:sp>
      <p:sp>
        <p:nvSpPr>
          <p:cNvPr id="3" name="Content Placeholder 2"/>
          <p:cNvSpPr>
            <a:spLocks noGrp="1"/>
          </p:cNvSpPr>
          <p:nvPr>
            <p:ph idx="1"/>
          </p:nvPr>
        </p:nvSpPr>
        <p:spPr>
          <a:xfrm>
            <a:off x="628650" y="1550126"/>
            <a:ext cx="7886700" cy="4626837"/>
          </a:xfrm>
        </p:spPr>
        <p:txBody>
          <a:bodyPr>
            <a:normAutofit fontScale="70000" lnSpcReduction="20000"/>
          </a:bodyPr>
          <a:lstStyle/>
          <a:p>
            <a:pPr marL="0" indent="0">
              <a:buFontTx/>
              <a:buNone/>
            </a:pPr>
            <a:r>
              <a:rPr lang="en-GB" altLang="en-US" dirty="0">
                <a:ea typeface="ＭＳ Ｐゴシック" panose="020B0600070205080204" pitchFamily="34" charset="-128"/>
              </a:rPr>
              <a:t>In every local authority some schools are extremely popular and have a large population surrounding the school.  </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For many schools there are at least three applications applying for every place available. This means not every child whose family applies will be able to be offered a place.</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Before naming any school as a preference, especially those that are popular you should check to determine the likelihood of your child being offered a place.  </a:t>
            </a:r>
            <a:endParaRPr lang="en-GB" altLang="en-US" dirty="0" smtClean="0">
              <a:ea typeface="ＭＳ Ｐゴシック" panose="020B0600070205080204" pitchFamily="34" charset="-128"/>
            </a:endParaRPr>
          </a:p>
          <a:p>
            <a:pPr marL="0" indent="0">
              <a:buFontTx/>
              <a:buNone/>
            </a:pPr>
            <a:r>
              <a:rPr lang="en-GB" altLang="en-US" dirty="0" smtClean="0">
                <a:ea typeface="ＭＳ Ｐゴシック" panose="020B0600070205080204" pitchFamily="34" charset="-128"/>
              </a:rPr>
              <a:t>Check </a:t>
            </a:r>
            <a:r>
              <a:rPr lang="en-GB" altLang="en-US" dirty="0">
                <a:ea typeface="ＭＳ Ｐゴシック" panose="020B0600070205080204" pitchFamily="34" charset="-128"/>
              </a:rPr>
              <a:t>the </a:t>
            </a:r>
            <a:r>
              <a:rPr lang="en-GB" altLang="en-US" dirty="0" smtClean="0">
                <a:ea typeface="ＭＳ Ｐゴシック" panose="020B0600070205080204" pitchFamily="34" charset="-128"/>
              </a:rPr>
              <a:t>‘We are going to secondary school’ guide and </a:t>
            </a:r>
            <a:r>
              <a:rPr lang="en-GB" altLang="en-US" dirty="0">
                <a:ea typeface="ＭＳ Ｐゴシック" panose="020B0600070205080204" pitchFamily="34" charset="-128"/>
              </a:rPr>
              <a:t>visit School Finder </a:t>
            </a:r>
            <a:endParaRPr lang="en-GB" altLang="en-US" dirty="0" smtClean="0">
              <a:ea typeface="ＭＳ Ｐゴシック" panose="020B0600070205080204" pitchFamily="34" charset="-128"/>
            </a:endParaRPr>
          </a:p>
          <a:p>
            <a:pPr marL="0" indent="0">
              <a:buFontTx/>
              <a:buNone/>
            </a:pPr>
            <a:r>
              <a:rPr lang="en-GB" altLang="en-US" sz="2600" dirty="0" smtClean="0">
                <a:ea typeface="ＭＳ Ｐゴシック" panose="020B0600070205080204" pitchFamily="34" charset="-128"/>
                <a:hlinkClick r:id="rId2"/>
              </a:rPr>
              <a:t>https</a:t>
            </a:r>
            <a:r>
              <a:rPr lang="en-GB" altLang="en-US" sz="2600" dirty="0">
                <a:ea typeface="ＭＳ Ｐゴシック" panose="020B0600070205080204" pitchFamily="34" charset="-128"/>
                <a:hlinkClick r:id="rId2"/>
              </a:rPr>
              <a:t>://www.newham.gov.uk/homepage/171/secondary-school-fact-finder</a:t>
            </a:r>
            <a:endParaRPr lang="en-GB" altLang="en-US" sz="2600" dirty="0">
              <a:ea typeface="ＭＳ Ｐゴシック" panose="020B0600070205080204" pitchFamily="34" charset="-128"/>
            </a:endParaRP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It is not possible to guarantee that offers will be made the same every year but data shows they are usually very similar.  </a:t>
            </a:r>
          </a:p>
        </p:txBody>
      </p:sp>
    </p:spTree>
    <p:extLst>
      <p:ext uri="{BB962C8B-B14F-4D97-AF65-F5344CB8AC3E}">
        <p14:creationId xmlns:p14="http://schemas.microsoft.com/office/powerpoint/2010/main" val="1714392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solidFill>
                  <a:schemeClr val="bg1"/>
                </a:solidFill>
                <a:ea typeface="ＭＳ Ｐゴシック" panose="020B0600070205080204" pitchFamily="34" charset="-128"/>
              </a:rPr>
              <a:t>Unachievable preferences </a:t>
            </a:r>
            <a:endParaRPr lang="en-GB" dirty="0">
              <a:solidFill>
                <a:schemeClr val="bg1"/>
              </a:solidFill>
            </a:endParaRPr>
          </a:p>
        </p:txBody>
      </p:sp>
      <p:sp>
        <p:nvSpPr>
          <p:cNvPr id="3" name="Content Placeholder 2"/>
          <p:cNvSpPr>
            <a:spLocks noGrp="1"/>
          </p:cNvSpPr>
          <p:nvPr>
            <p:ph idx="1"/>
          </p:nvPr>
        </p:nvSpPr>
        <p:spPr>
          <a:xfrm>
            <a:off x="628650" y="1690689"/>
            <a:ext cx="7886700" cy="4486274"/>
          </a:xfrm>
        </p:spPr>
        <p:txBody>
          <a:bodyPr>
            <a:noAutofit/>
          </a:bodyPr>
          <a:lstStyle/>
          <a:p>
            <a:pPr marL="0" indent="0">
              <a:buFontTx/>
              <a:buNone/>
            </a:pPr>
            <a:r>
              <a:rPr lang="en-GB" altLang="en-US" sz="1400" dirty="0" smtClean="0">
                <a:ea typeface="ＭＳ Ｐゴシック" panose="020B0600070205080204" pitchFamily="34" charset="-128"/>
              </a:rPr>
              <a:t>The law supports open enrolment which means any family can apply to attend any state funded school.</a:t>
            </a:r>
          </a:p>
          <a:p>
            <a:pPr marL="0" indent="0">
              <a:buFontTx/>
              <a:buNone/>
            </a:pPr>
            <a:endParaRPr lang="en-GB" altLang="en-US" sz="1400" dirty="0">
              <a:ea typeface="ＭＳ Ｐゴシック" panose="020B0600070205080204" pitchFamily="34" charset="-128"/>
            </a:endParaRPr>
          </a:p>
          <a:p>
            <a:pPr marL="0" indent="0">
              <a:buFontTx/>
              <a:buNone/>
            </a:pPr>
            <a:r>
              <a:rPr lang="en-GB" altLang="en-US" sz="1400" dirty="0">
                <a:ea typeface="ＭＳ Ｐゴシック" panose="020B0600070205080204" pitchFamily="34" charset="-128"/>
              </a:rPr>
              <a:t>However many schools receive many more applications than they have places available – this is known as oversubscription. </a:t>
            </a:r>
            <a:endParaRPr lang="en-GB" altLang="en-US" sz="1400" dirty="0" smtClean="0">
              <a:ea typeface="ＭＳ Ｐゴシック" panose="020B0600070205080204" pitchFamily="34" charset="-128"/>
            </a:endParaRPr>
          </a:p>
          <a:p>
            <a:pPr marL="0" indent="0">
              <a:buFontTx/>
              <a:buNone/>
            </a:pPr>
            <a:endParaRPr lang="en-GB" altLang="en-US" sz="1400" dirty="0">
              <a:ea typeface="ＭＳ Ｐゴシック" panose="020B0600070205080204" pitchFamily="34" charset="-128"/>
            </a:endParaRPr>
          </a:p>
          <a:p>
            <a:pPr marL="0" indent="0">
              <a:buFontTx/>
              <a:buNone/>
            </a:pPr>
            <a:r>
              <a:rPr lang="en-GB" altLang="en-US" sz="1400" dirty="0">
                <a:ea typeface="ＭＳ Ｐゴシック" panose="020B0600070205080204" pitchFamily="34" charset="-128"/>
              </a:rPr>
              <a:t>When a school has more applicants than places available their Admission Authority must strictly apply the school’s published oversubscription criteria, which is published as part of their Admission Arrangements, to decide which children should be offered the places.</a:t>
            </a:r>
          </a:p>
          <a:p>
            <a:pPr marL="0" indent="0">
              <a:buFontTx/>
              <a:buNone/>
            </a:pPr>
            <a:endParaRPr lang="en-GB" altLang="en-US" sz="1400" dirty="0">
              <a:ea typeface="ＭＳ Ｐゴシック" panose="020B0600070205080204" pitchFamily="34" charset="-128"/>
            </a:endParaRPr>
          </a:p>
          <a:p>
            <a:pPr marL="0" indent="0">
              <a:buFontTx/>
              <a:buNone/>
            </a:pPr>
            <a:r>
              <a:rPr lang="en-GB" altLang="en-US" sz="1400" dirty="0">
                <a:ea typeface="ＭＳ Ｐゴシック" panose="020B0600070205080204" pitchFamily="34" charset="-128"/>
              </a:rPr>
              <a:t>If a school is always oversubscribed parents/carers should determine the likelihood of their child getting a place by working out their priority group and home to school distance; compare this to last year’s outcomes.</a:t>
            </a:r>
          </a:p>
          <a:p>
            <a:pPr marL="0" indent="0">
              <a:buFontTx/>
              <a:buNone/>
            </a:pPr>
            <a:endParaRPr lang="en-GB" altLang="en-US" sz="1400" dirty="0">
              <a:ea typeface="ＭＳ Ｐゴシック" panose="020B0600070205080204" pitchFamily="34" charset="-128"/>
            </a:endParaRPr>
          </a:p>
          <a:p>
            <a:pPr marL="0" indent="0">
              <a:buFontTx/>
              <a:buNone/>
            </a:pPr>
            <a:r>
              <a:rPr lang="en-GB" altLang="en-US" sz="1400" dirty="0">
                <a:ea typeface="ＭＳ Ｐゴシック" panose="020B0600070205080204" pitchFamily="34" charset="-128"/>
              </a:rPr>
              <a:t>Every year many parents/carers name schools which are historically really oversubscribed even knowing their child has a very low priority for a place – this is an </a:t>
            </a:r>
            <a:r>
              <a:rPr lang="en-GB" altLang="en-US" sz="1400" b="1" dirty="0">
                <a:solidFill>
                  <a:srgbClr val="7030A0"/>
                </a:solidFill>
                <a:ea typeface="ＭＳ Ｐゴシック" panose="020B0600070205080204" pitchFamily="34" charset="-128"/>
              </a:rPr>
              <a:t>unachievable preference</a:t>
            </a:r>
            <a:r>
              <a:rPr lang="en-GB" altLang="en-US" sz="1400" dirty="0">
                <a:solidFill>
                  <a:srgbClr val="7030A0"/>
                </a:solidFill>
                <a:ea typeface="ＭＳ Ｐゴシック" panose="020B0600070205080204" pitchFamily="34" charset="-128"/>
              </a:rPr>
              <a:t>.  </a:t>
            </a:r>
          </a:p>
        </p:txBody>
      </p:sp>
    </p:spTree>
    <p:extLst>
      <p:ext uri="{BB962C8B-B14F-4D97-AF65-F5344CB8AC3E}">
        <p14:creationId xmlns:p14="http://schemas.microsoft.com/office/powerpoint/2010/main" val="2541620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chemeClr val="bg1"/>
                </a:solidFill>
                <a:ea typeface="ＭＳ Ｐゴシック" panose="020B0600070205080204" pitchFamily="34" charset="-128"/>
              </a:rPr>
              <a:t>Newham’s School Finder</a:t>
            </a:r>
            <a:endParaRPr lang="en-GB" dirty="0">
              <a:solidFill>
                <a:schemeClr val="bg1"/>
              </a:solidFill>
            </a:endParaRPr>
          </a:p>
        </p:txBody>
      </p:sp>
      <p:sp>
        <p:nvSpPr>
          <p:cNvPr id="3" name="Content Placeholder 2"/>
          <p:cNvSpPr>
            <a:spLocks noGrp="1"/>
          </p:cNvSpPr>
          <p:nvPr>
            <p:ph sz="half" idx="1"/>
          </p:nvPr>
        </p:nvSpPr>
        <p:spPr>
          <a:xfrm>
            <a:off x="628650" y="1576251"/>
            <a:ext cx="3886200" cy="4502332"/>
          </a:xfrm>
        </p:spPr>
        <p:txBody>
          <a:bodyPr>
            <a:normAutofit lnSpcReduction="10000"/>
          </a:bodyPr>
          <a:lstStyle/>
          <a:p>
            <a:pPr marL="0" indent="0">
              <a:buFontTx/>
              <a:buNone/>
            </a:pPr>
            <a:r>
              <a:rPr lang="en-GB" altLang="en-US" sz="1800" dirty="0" smtClean="0">
                <a:ea typeface="ＭＳ Ｐゴシック" panose="020B0600070205080204" pitchFamily="34" charset="-128"/>
              </a:rPr>
              <a:t>Parents/carers </a:t>
            </a:r>
            <a:r>
              <a:rPr lang="en-GB" altLang="en-US" sz="1800" dirty="0">
                <a:ea typeface="ＭＳ Ｐゴシック" panose="020B0600070205080204" pitchFamily="34" charset="-128"/>
              </a:rPr>
              <a:t>can calculate their home to school distance whether home to school shortest walking or straight line by </a:t>
            </a:r>
            <a:r>
              <a:rPr lang="en-GB" altLang="en-US" sz="1800" dirty="0" smtClean="0">
                <a:ea typeface="ＭＳ Ｐゴシック" panose="020B0600070205080204" pitchFamily="34" charset="-128"/>
              </a:rPr>
              <a:t>using.</a:t>
            </a:r>
          </a:p>
          <a:p>
            <a:pPr marL="0" indent="0">
              <a:buFontTx/>
              <a:buNone/>
            </a:pPr>
            <a:endParaRPr lang="en-GB" altLang="en-US" sz="1800" dirty="0" smtClean="0">
              <a:ea typeface="ＭＳ Ｐゴシック" panose="020B0600070205080204" pitchFamily="34" charset="-128"/>
            </a:endParaRPr>
          </a:p>
          <a:p>
            <a:pPr marL="0" indent="0">
              <a:buFontTx/>
              <a:buNone/>
            </a:pPr>
            <a:r>
              <a:rPr lang="en-GB" altLang="en-US" sz="1800" dirty="0" smtClean="0">
                <a:ea typeface="ＭＳ Ｐゴシック" panose="020B0600070205080204" pitchFamily="34" charset="-128"/>
              </a:rPr>
              <a:t>The system shows you the exact routes the Council uses to calculate accurate distances for schools admissions – don’t use Google maps, that may not use the same route.</a:t>
            </a:r>
          </a:p>
          <a:p>
            <a:pPr marL="0" indent="0">
              <a:buFontTx/>
              <a:buNone/>
            </a:pPr>
            <a:endParaRPr lang="en-GB" altLang="en-US" sz="1800" dirty="0" smtClean="0">
              <a:ea typeface="ＭＳ Ｐゴシック" panose="020B0600070205080204" pitchFamily="34" charset="-128"/>
            </a:endParaRPr>
          </a:p>
          <a:p>
            <a:pPr marL="0" indent="0">
              <a:buNone/>
            </a:pPr>
            <a:r>
              <a:rPr lang="en-GB" altLang="en-US" sz="1800" dirty="0">
                <a:ea typeface="ＭＳ Ｐゴシック" panose="020B0600070205080204" pitchFamily="34" charset="-128"/>
              </a:rPr>
              <a:t>All schools in Newham except Stratford School Academy have home to school distance as a main factor.  </a:t>
            </a:r>
          </a:p>
          <a:p>
            <a:pPr marL="0" indent="0">
              <a:buFontTx/>
              <a:buNone/>
            </a:pPr>
            <a:endParaRPr lang="en-GB" altLang="en-US" sz="1800" dirty="0">
              <a:ea typeface="ＭＳ Ｐゴシック" panose="020B0600070205080204" pitchFamily="34" charset="-128"/>
            </a:endParaRPr>
          </a:p>
        </p:txBody>
      </p:sp>
      <p:sp>
        <p:nvSpPr>
          <p:cNvPr id="5" name="Content Placeholder 4"/>
          <p:cNvSpPr>
            <a:spLocks noGrp="1"/>
          </p:cNvSpPr>
          <p:nvPr>
            <p:ph sz="half" idx="2"/>
          </p:nvPr>
        </p:nvSpPr>
        <p:spPr>
          <a:xfrm>
            <a:off x="4629150" y="1576251"/>
            <a:ext cx="3886200" cy="4502332"/>
          </a:xfrm>
        </p:spPr>
        <p:txBody>
          <a:bodyPr>
            <a:normAutofit lnSpcReduction="10000"/>
          </a:bodyPr>
          <a:lstStyle/>
          <a:p>
            <a:endParaRPr lang="en-GB" dirty="0"/>
          </a:p>
        </p:txBody>
      </p:sp>
      <p:pic>
        <p:nvPicPr>
          <p:cNvPr id="4" name="Picture 3"/>
          <p:cNvPicPr>
            <a:picLocks noChangeAspect="1"/>
          </p:cNvPicPr>
          <p:nvPr/>
        </p:nvPicPr>
        <p:blipFill>
          <a:blip r:embed="rId2"/>
          <a:stretch>
            <a:fillRect/>
          </a:stretch>
        </p:blipFill>
        <p:spPr>
          <a:xfrm>
            <a:off x="4662393" y="1576251"/>
            <a:ext cx="3852957" cy="4502332"/>
          </a:xfrm>
          <a:prstGeom prst="rect">
            <a:avLst/>
          </a:prstGeom>
        </p:spPr>
      </p:pic>
    </p:spTree>
    <p:extLst>
      <p:ext uri="{BB962C8B-B14F-4D97-AF65-F5344CB8AC3E}">
        <p14:creationId xmlns:p14="http://schemas.microsoft.com/office/powerpoint/2010/main" val="365664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04"/>
            <a:ext cx="7886700" cy="1306285"/>
          </a:xfrm>
        </p:spPr>
        <p:txBody>
          <a:bodyPr/>
          <a:lstStyle/>
          <a:p>
            <a:r>
              <a:rPr lang="en-GB" altLang="en-US" b="1" dirty="0">
                <a:solidFill>
                  <a:schemeClr val="bg1"/>
                </a:solidFill>
                <a:ea typeface="ＭＳ Ｐゴシック" panose="020B0600070205080204" pitchFamily="34" charset="-128"/>
              </a:rPr>
              <a:t>Is </a:t>
            </a:r>
            <a:r>
              <a:rPr lang="en-GB" altLang="en-US" b="1" dirty="0" smtClean="0">
                <a:solidFill>
                  <a:schemeClr val="bg1"/>
                </a:solidFill>
                <a:ea typeface="ＭＳ Ｐゴシック" panose="020B0600070205080204" pitchFamily="34" charset="-128"/>
              </a:rPr>
              <a:t>researching schools </a:t>
            </a:r>
            <a:r>
              <a:rPr lang="en-GB" altLang="en-US" b="1" dirty="0">
                <a:solidFill>
                  <a:schemeClr val="bg1"/>
                </a:solidFill>
                <a:ea typeface="ＭＳ Ｐゴシック" panose="020B0600070205080204" pitchFamily="34" charset="-128"/>
              </a:rPr>
              <a:t>important?</a:t>
            </a:r>
            <a:endParaRPr lang="en-GB" dirty="0">
              <a:solidFill>
                <a:schemeClr val="bg1"/>
              </a:solidFill>
            </a:endParaRPr>
          </a:p>
        </p:txBody>
      </p:sp>
      <p:sp>
        <p:nvSpPr>
          <p:cNvPr id="3" name="Content Placeholder 2"/>
          <p:cNvSpPr>
            <a:spLocks noGrp="1"/>
          </p:cNvSpPr>
          <p:nvPr>
            <p:ph idx="1"/>
          </p:nvPr>
        </p:nvSpPr>
        <p:spPr>
          <a:xfrm>
            <a:off x="628649" y="1706879"/>
            <a:ext cx="8280219" cy="4470083"/>
          </a:xfrm>
        </p:spPr>
        <p:txBody>
          <a:bodyPr>
            <a:normAutofit fontScale="62500" lnSpcReduction="20000"/>
          </a:bodyPr>
          <a:lstStyle/>
          <a:p>
            <a:pPr marL="0" indent="0">
              <a:buNone/>
              <a:defRPr/>
            </a:pPr>
            <a:r>
              <a:rPr lang="en-GB" altLang="en-US" b="1" dirty="0">
                <a:solidFill>
                  <a:srgbClr val="009999"/>
                </a:solidFill>
              </a:rPr>
              <a:t>Research is not essential but parents/carers may choose to consider:</a:t>
            </a:r>
          </a:p>
          <a:p>
            <a:pPr marL="0" indent="0">
              <a:buNone/>
              <a:defRPr/>
            </a:pPr>
            <a:endParaRPr lang="en-GB" altLang="en-US" b="1" dirty="0">
              <a:solidFill>
                <a:srgbClr val="D10074"/>
              </a:solidFill>
            </a:endParaRPr>
          </a:p>
          <a:p>
            <a:pPr>
              <a:defRPr/>
            </a:pPr>
            <a:r>
              <a:rPr lang="en-GB" altLang="en-US" b="1" dirty="0">
                <a:solidFill>
                  <a:srgbClr val="009999"/>
                </a:solidFill>
              </a:rPr>
              <a:t>School websites and news articles: </a:t>
            </a:r>
            <a:r>
              <a:rPr lang="en-GB" altLang="en-US" dirty="0"/>
              <a:t>school websites are an excellent source of information, you can see how the school presents themselves and find lots of important up to date information about what is going on in the school.</a:t>
            </a:r>
            <a:r>
              <a:rPr lang="en-GB" altLang="en-US" b="1" dirty="0">
                <a:solidFill>
                  <a:srgbClr val="D10074"/>
                </a:solidFill>
              </a:rPr>
              <a:t> </a:t>
            </a:r>
          </a:p>
          <a:p>
            <a:pPr marL="0" indent="0">
              <a:buNone/>
              <a:defRPr/>
            </a:pPr>
            <a:endParaRPr lang="en-GB" altLang="en-US" b="1" dirty="0" smtClean="0">
              <a:solidFill>
                <a:srgbClr val="009999"/>
              </a:solidFill>
            </a:endParaRPr>
          </a:p>
          <a:p>
            <a:pPr>
              <a:defRPr/>
            </a:pPr>
            <a:r>
              <a:rPr lang="en-GB" altLang="en-US" b="1" dirty="0" smtClean="0">
                <a:solidFill>
                  <a:srgbClr val="009999"/>
                </a:solidFill>
              </a:rPr>
              <a:t>Gather </a:t>
            </a:r>
            <a:r>
              <a:rPr lang="en-GB" altLang="en-US" b="1" dirty="0">
                <a:solidFill>
                  <a:srgbClr val="009999"/>
                </a:solidFill>
              </a:rPr>
              <a:t>views from those you respect and will have the child’s best interest at heart: </a:t>
            </a:r>
            <a:r>
              <a:rPr lang="en-GB" altLang="en-US" dirty="0"/>
              <a:t>speak to the child, family, friends and the child’s class teacher to get their views and opinions.  But remember parents/carers themselves have the final say not other people!</a:t>
            </a:r>
            <a:r>
              <a:rPr lang="en-GB" altLang="en-US" b="1" dirty="0">
                <a:solidFill>
                  <a:srgbClr val="D10074"/>
                </a:solidFill>
              </a:rPr>
              <a:t> </a:t>
            </a:r>
          </a:p>
          <a:p>
            <a:pPr marL="0" indent="0">
              <a:buNone/>
              <a:defRPr/>
            </a:pPr>
            <a:endParaRPr lang="en-GB" altLang="en-US" b="1" dirty="0">
              <a:solidFill>
                <a:srgbClr val="D10074"/>
              </a:solidFill>
            </a:endParaRPr>
          </a:p>
          <a:p>
            <a:pPr>
              <a:defRPr/>
            </a:pPr>
            <a:r>
              <a:rPr lang="en-GB" altLang="en-US" b="1" dirty="0">
                <a:solidFill>
                  <a:srgbClr val="009999"/>
                </a:solidFill>
              </a:rPr>
              <a:t>Ofsted reports: </a:t>
            </a:r>
            <a:r>
              <a:rPr lang="en-GB" altLang="en-US" dirty="0"/>
              <a:t>Ofsted</a:t>
            </a:r>
            <a:r>
              <a:rPr lang="en-GB" altLang="en-US" b="1" dirty="0">
                <a:solidFill>
                  <a:srgbClr val="D10074"/>
                </a:solidFill>
              </a:rPr>
              <a:t> </a:t>
            </a:r>
            <a:r>
              <a:rPr lang="en-GB" altLang="en-US" dirty="0"/>
              <a:t>reports</a:t>
            </a:r>
            <a:r>
              <a:rPr lang="en-GB" altLang="en-US" b="1" dirty="0">
                <a:solidFill>
                  <a:srgbClr val="D10074"/>
                </a:solidFill>
              </a:rPr>
              <a:t> </a:t>
            </a:r>
            <a:r>
              <a:rPr lang="en-GB" altLang="en-US" dirty="0"/>
              <a:t>are important but remember they are only a  </a:t>
            </a:r>
            <a:r>
              <a:rPr lang="en-GB" altLang="en-US" dirty="0" smtClean="0"/>
              <a:t>                    reflection </a:t>
            </a:r>
            <a:r>
              <a:rPr lang="en-GB" altLang="en-US" dirty="0"/>
              <a:t>of </a:t>
            </a:r>
            <a:r>
              <a:rPr lang="en-GB" altLang="en-US" dirty="0" smtClean="0"/>
              <a:t>the inspection </a:t>
            </a:r>
            <a:r>
              <a:rPr lang="en-GB" altLang="en-US" dirty="0"/>
              <a:t>day.  </a:t>
            </a:r>
            <a:r>
              <a:rPr lang="en-GB" altLang="en-US" dirty="0" smtClean="0"/>
              <a:t>Some reports may have been written                                over ten years ago so may not reflect the current position.</a:t>
            </a:r>
            <a:endParaRPr lang="en-GB" altLang="en-US" dirty="0"/>
          </a:p>
        </p:txBody>
      </p:sp>
      <p:pic>
        <p:nvPicPr>
          <p:cNvPr id="4" name="Picture 3"/>
          <p:cNvPicPr>
            <a:picLocks noChangeAspect="1"/>
          </p:cNvPicPr>
          <p:nvPr/>
        </p:nvPicPr>
        <p:blipFill>
          <a:blip r:embed="rId2"/>
          <a:stretch>
            <a:fillRect/>
          </a:stretch>
        </p:blipFill>
        <p:spPr>
          <a:xfrm>
            <a:off x="3933347" y="5384481"/>
            <a:ext cx="1277306" cy="1227908"/>
          </a:xfrm>
          <a:prstGeom prst="rect">
            <a:avLst/>
          </a:prstGeom>
        </p:spPr>
      </p:pic>
    </p:spTree>
    <p:extLst>
      <p:ext uri="{BB962C8B-B14F-4D97-AF65-F5344CB8AC3E}">
        <p14:creationId xmlns:p14="http://schemas.microsoft.com/office/powerpoint/2010/main" val="3933278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00298"/>
            <a:ext cx="8201841" cy="1254033"/>
          </a:xfrm>
        </p:spPr>
        <p:txBody>
          <a:bodyPr>
            <a:normAutofit/>
          </a:bodyPr>
          <a:lstStyle/>
          <a:p>
            <a:r>
              <a:rPr lang="en-GB" b="1" dirty="0" smtClean="0">
                <a:solidFill>
                  <a:schemeClr val="bg1"/>
                </a:solidFill>
              </a:rPr>
              <a:t>Open evening and days</a:t>
            </a:r>
            <a:endParaRPr lang="en-GB" b="1"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GB" sz="3200" dirty="0" smtClean="0"/>
              <a:t>We strongly recommend that every family attends as many open evenings and open days as possible to ensure they have a full picture of all the schools in Newham and what they can offer their child. </a:t>
            </a:r>
          </a:p>
          <a:p>
            <a:pPr marL="0" indent="0" algn="ctr">
              <a:buNone/>
            </a:pPr>
            <a:endParaRPr lang="en-GB" sz="3200" dirty="0"/>
          </a:p>
          <a:p>
            <a:pPr marL="0" indent="0" algn="ctr">
              <a:buNone/>
            </a:pPr>
            <a:r>
              <a:rPr lang="en-GB" sz="3200" dirty="0" smtClean="0"/>
              <a:t>Don’t just focus on schools you have heard or read about!</a:t>
            </a:r>
            <a:endParaRPr lang="en-GB" sz="3200" dirty="0"/>
          </a:p>
        </p:txBody>
      </p:sp>
    </p:spTree>
    <p:extLst>
      <p:ext uri="{BB962C8B-B14F-4D97-AF65-F5344CB8AC3E}">
        <p14:creationId xmlns:p14="http://schemas.microsoft.com/office/powerpoint/2010/main" val="183742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630"/>
            <a:ext cx="7886700" cy="1332410"/>
          </a:xfrm>
        </p:spPr>
        <p:txBody>
          <a:bodyPr/>
          <a:lstStyle/>
          <a:p>
            <a:r>
              <a:rPr lang="en-GB" b="1" dirty="0" smtClean="0">
                <a:solidFill>
                  <a:schemeClr val="bg1"/>
                </a:solidFill>
              </a:rPr>
              <a:t>Important don’ts</a:t>
            </a:r>
            <a:endParaRPr lang="en-GB" b="1" dirty="0">
              <a:solidFill>
                <a:schemeClr val="bg1"/>
              </a:solidFill>
            </a:endParaRPr>
          </a:p>
        </p:txBody>
      </p:sp>
      <p:sp>
        <p:nvSpPr>
          <p:cNvPr id="3" name="Content Placeholder 2"/>
          <p:cNvSpPr>
            <a:spLocks noGrp="1"/>
          </p:cNvSpPr>
          <p:nvPr>
            <p:ph idx="1"/>
          </p:nvPr>
        </p:nvSpPr>
        <p:spPr>
          <a:xfrm>
            <a:off x="628650" y="1463040"/>
            <a:ext cx="7886700" cy="4713923"/>
          </a:xfrm>
        </p:spPr>
        <p:txBody>
          <a:bodyPr>
            <a:normAutofit/>
          </a:bodyPr>
          <a:lstStyle/>
          <a:p>
            <a:pPr marL="0" indent="0">
              <a:buNone/>
            </a:pPr>
            <a:r>
              <a:rPr lang="en-GB" altLang="en-US" sz="1800" dirty="0">
                <a:solidFill>
                  <a:srgbClr val="0070C0"/>
                </a:solidFill>
                <a:ea typeface="ＭＳ Ｐゴシック" panose="020B0600070205080204" pitchFamily="34" charset="-128"/>
              </a:rPr>
              <a:t>Do not use social media in your preference decision making!  </a:t>
            </a:r>
            <a:br>
              <a:rPr lang="en-GB" altLang="en-US" sz="1800" dirty="0">
                <a:solidFill>
                  <a:srgbClr val="0070C0"/>
                </a:solidFill>
                <a:ea typeface="ＭＳ Ｐゴシック" panose="020B0600070205080204" pitchFamily="34" charset="-128"/>
              </a:rPr>
            </a:br>
            <a:r>
              <a:rPr lang="en-GB" altLang="en-US" sz="1800" dirty="0" smtClean="0">
                <a:solidFill>
                  <a:srgbClr val="0070C0"/>
                </a:solidFill>
                <a:ea typeface="ＭＳ Ｐゴシック" panose="020B0600070205080204" pitchFamily="34" charset="-128"/>
              </a:rPr>
              <a:t>With </a:t>
            </a:r>
            <a:r>
              <a:rPr lang="en-GB" altLang="en-US" sz="1800" dirty="0">
                <a:solidFill>
                  <a:srgbClr val="0070C0"/>
                </a:solidFill>
                <a:ea typeface="ＭＳ Ｐゴシック" panose="020B0600070205080204" pitchFamily="34" charset="-128"/>
              </a:rPr>
              <a:t>the exception of school </a:t>
            </a:r>
            <a:r>
              <a:rPr lang="en-GB" altLang="en-US" sz="1800" dirty="0" smtClean="0">
                <a:solidFill>
                  <a:srgbClr val="0070C0"/>
                </a:solidFill>
                <a:ea typeface="ＭＳ Ｐゴシック" panose="020B0600070205080204" pitchFamily="34" charset="-128"/>
              </a:rPr>
              <a:t>official websites and other online accounts.</a:t>
            </a:r>
            <a:r>
              <a:rPr lang="en-GB" altLang="en-US" sz="1800" dirty="0">
                <a:solidFill>
                  <a:srgbClr val="0070C0"/>
                </a:solidFill>
                <a:ea typeface="ＭＳ Ｐゴシック" panose="020B0600070205080204" pitchFamily="34" charset="-128"/>
              </a:rPr>
              <a:t> </a:t>
            </a:r>
            <a:r>
              <a:rPr lang="en-GB" altLang="en-US" sz="1800" dirty="0" smtClean="0">
                <a:solidFill>
                  <a:srgbClr val="0070C0"/>
                </a:solidFill>
                <a:ea typeface="ＭＳ Ｐゴシック" panose="020B0600070205080204" pitchFamily="34" charset="-128"/>
              </a:rPr>
              <a:t>It </a:t>
            </a:r>
            <a:r>
              <a:rPr lang="en-GB" altLang="en-US" sz="1800" dirty="0">
                <a:solidFill>
                  <a:srgbClr val="0070C0"/>
                </a:solidFill>
                <a:ea typeface="ＭＳ Ｐゴシック" panose="020B0600070205080204" pitchFamily="34" charset="-128"/>
              </a:rPr>
              <a:t>is likely to present a biased view so could adversely impact on your personal decision</a:t>
            </a:r>
            <a:r>
              <a:rPr lang="en-GB" altLang="en-US" sz="1800" dirty="0" smtClean="0">
                <a:solidFill>
                  <a:srgbClr val="0070C0"/>
                </a:solidFill>
                <a:ea typeface="ＭＳ Ｐゴシック" panose="020B0600070205080204" pitchFamily="34" charset="-128"/>
              </a:rPr>
              <a:t>!</a:t>
            </a:r>
          </a:p>
          <a:p>
            <a:pPr marL="0" indent="0">
              <a:buNone/>
            </a:pPr>
            <a:endParaRPr lang="en-GB" sz="1800" dirty="0">
              <a:solidFill>
                <a:srgbClr val="EF7D04"/>
              </a:solidFill>
            </a:endParaRPr>
          </a:p>
        </p:txBody>
      </p:sp>
      <p:pic>
        <p:nvPicPr>
          <p:cNvPr id="4" name="Picture 1" descr="Gossip is a social skill – not a character fla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25" y="2913586"/>
            <a:ext cx="33226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55748" y="4542454"/>
            <a:ext cx="3609145" cy="1353429"/>
          </a:xfrm>
          <a:prstGeom prst="rect">
            <a:avLst/>
          </a:prstGeom>
        </p:spPr>
      </p:pic>
      <p:pic>
        <p:nvPicPr>
          <p:cNvPr id="6" name="Picture 5"/>
          <p:cNvPicPr>
            <a:picLocks noChangeAspect="1"/>
          </p:cNvPicPr>
          <p:nvPr/>
        </p:nvPicPr>
        <p:blipFill>
          <a:blip r:embed="rId4"/>
          <a:stretch>
            <a:fillRect/>
          </a:stretch>
        </p:blipFill>
        <p:spPr>
          <a:xfrm>
            <a:off x="4028515" y="2688790"/>
            <a:ext cx="1609483" cy="1713124"/>
          </a:xfrm>
          <a:prstGeom prst="rect">
            <a:avLst/>
          </a:prstGeom>
        </p:spPr>
      </p:pic>
      <p:pic>
        <p:nvPicPr>
          <p:cNvPr id="7" name="Picture 6"/>
          <p:cNvPicPr>
            <a:picLocks noChangeAspect="1"/>
          </p:cNvPicPr>
          <p:nvPr/>
        </p:nvPicPr>
        <p:blipFill>
          <a:blip r:embed="rId5"/>
          <a:stretch>
            <a:fillRect/>
          </a:stretch>
        </p:blipFill>
        <p:spPr>
          <a:xfrm>
            <a:off x="4969486" y="4341268"/>
            <a:ext cx="1560711" cy="1554615"/>
          </a:xfrm>
          <a:prstGeom prst="rect">
            <a:avLst/>
          </a:prstGeom>
        </p:spPr>
      </p:pic>
      <p:pic>
        <p:nvPicPr>
          <p:cNvPr id="8" name="Picture 7"/>
          <p:cNvPicPr>
            <a:picLocks noChangeAspect="1"/>
          </p:cNvPicPr>
          <p:nvPr/>
        </p:nvPicPr>
        <p:blipFill>
          <a:blip r:embed="rId6"/>
          <a:stretch>
            <a:fillRect/>
          </a:stretch>
        </p:blipFill>
        <p:spPr>
          <a:xfrm>
            <a:off x="5749841" y="2632823"/>
            <a:ext cx="1751701" cy="1512833"/>
          </a:xfrm>
          <a:prstGeom prst="rect">
            <a:avLst/>
          </a:prstGeom>
        </p:spPr>
      </p:pic>
      <p:pic>
        <p:nvPicPr>
          <p:cNvPr id="9" name="Picture 8"/>
          <p:cNvPicPr>
            <a:picLocks noChangeAspect="1"/>
          </p:cNvPicPr>
          <p:nvPr/>
        </p:nvPicPr>
        <p:blipFill>
          <a:blip r:embed="rId7"/>
          <a:stretch>
            <a:fillRect/>
          </a:stretch>
        </p:blipFill>
        <p:spPr>
          <a:xfrm>
            <a:off x="7394943" y="3779896"/>
            <a:ext cx="1652159" cy="1969179"/>
          </a:xfrm>
          <a:prstGeom prst="rect">
            <a:avLst/>
          </a:prstGeom>
        </p:spPr>
      </p:pic>
    </p:spTree>
    <p:extLst>
      <p:ext uri="{BB962C8B-B14F-4D97-AF65-F5344CB8AC3E}">
        <p14:creationId xmlns:p14="http://schemas.microsoft.com/office/powerpoint/2010/main" val="820234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590"/>
            <a:ext cx="7886700" cy="1288867"/>
          </a:xfrm>
        </p:spPr>
        <p:txBody>
          <a:bodyPr>
            <a:normAutofit fontScale="90000"/>
          </a:bodyPr>
          <a:lstStyle/>
          <a:p>
            <a:r>
              <a:rPr lang="en-GB" b="1" dirty="0">
                <a:solidFill>
                  <a:schemeClr val="bg1"/>
                </a:solidFill>
              </a:rPr>
              <a:t>Best </a:t>
            </a:r>
            <a:r>
              <a:rPr lang="en-GB" b="1" dirty="0" smtClean="0">
                <a:solidFill>
                  <a:schemeClr val="bg1"/>
                </a:solidFill>
              </a:rPr>
              <a:t>advice: </a:t>
            </a:r>
            <a:br>
              <a:rPr lang="en-GB" b="1" dirty="0" smtClean="0">
                <a:solidFill>
                  <a:schemeClr val="bg1"/>
                </a:solidFill>
              </a:rPr>
            </a:br>
            <a:r>
              <a:rPr lang="en-GB" b="1" dirty="0" smtClean="0">
                <a:solidFill>
                  <a:schemeClr val="bg1"/>
                </a:solidFill>
              </a:rPr>
              <a:t>what </a:t>
            </a:r>
            <a:r>
              <a:rPr lang="en-GB" b="1" dirty="0">
                <a:solidFill>
                  <a:schemeClr val="bg1"/>
                </a:solidFill>
              </a:rPr>
              <a:t>not to do!</a:t>
            </a:r>
          </a:p>
        </p:txBody>
      </p:sp>
      <p:sp>
        <p:nvSpPr>
          <p:cNvPr id="3" name="Content Placeholder 2"/>
          <p:cNvSpPr>
            <a:spLocks noGrp="1"/>
          </p:cNvSpPr>
          <p:nvPr>
            <p:ph idx="1"/>
          </p:nvPr>
        </p:nvSpPr>
        <p:spPr>
          <a:xfrm>
            <a:off x="628650" y="1672046"/>
            <a:ext cx="7886700" cy="4504917"/>
          </a:xfrm>
        </p:spPr>
        <p:txBody>
          <a:bodyPr>
            <a:normAutofit fontScale="62500" lnSpcReduction="20000"/>
          </a:bodyPr>
          <a:lstStyle/>
          <a:p>
            <a:pPr marL="0" indent="0">
              <a:buFontTx/>
              <a:buNone/>
              <a:defRPr/>
            </a:pPr>
            <a:r>
              <a:rPr lang="en-GB" dirty="0"/>
              <a:t>For all parents/carers, the priority should be to achieve the best outcome for your child’s future needs without creating an impossible task.</a:t>
            </a:r>
          </a:p>
          <a:p>
            <a:pPr marL="0" indent="0">
              <a:buFontTx/>
              <a:buNone/>
              <a:defRPr/>
            </a:pPr>
            <a:endParaRPr lang="en-GB" dirty="0"/>
          </a:p>
          <a:p>
            <a:pPr marL="0" indent="0">
              <a:buFontTx/>
              <a:buNone/>
              <a:defRPr/>
            </a:pPr>
            <a:r>
              <a:rPr lang="en-GB" b="1" dirty="0">
                <a:solidFill>
                  <a:srgbClr val="7030A0"/>
                </a:solidFill>
              </a:rPr>
              <a:t>Don’t</a:t>
            </a:r>
          </a:p>
          <a:p>
            <a:pPr>
              <a:defRPr/>
            </a:pPr>
            <a:r>
              <a:rPr lang="en-GB" dirty="0"/>
              <a:t>Miss the deadline for on time applications – late applications don’t often get one of their preferences and all popular schools are filled with on time applicants.</a:t>
            </a:r>
          </a:p>
          <a:p>
            <a:pPr>
              <a:defRPr/>
            </a:pPr>
            <a:r>
              <a:rPr lang="en-GB" dirty="0"/>
              <a:t>Ignore the advice of the local authority and schools – they have done it for many years so really do know the process.  </a:t>
            </a:r>
          </a:p>
          <a:p>
            <a:pPr>
              <a:defRPr/>
            </a:pPr>
            <a:r>
              <a:rPr lang="en-GB" dirty="0"/>
              <a:t>Choose only to attend the open evening of a few schools  </a:t>
            </a:r>
          </a:p>
          <a:p>
            <a:pPr>
              <a:defRPr/>
            </a:pPr>
            <a:r>
              <a:rPr lang="en-GB" dirty="0"/>
              <a:t>Pay for advice, any questions you have can be answered by your primary school – when they don’t know they will find out.</a:t>
            </a:r>
          </a:p>
          <a:p>
            <a:pPr>
              <a:defRPr/>
            </a:pPr>
            <a:r>
              <a:rPr lang="en-GB" dirty="0"/>
              <a:t>Name unachievable preferences.</a:t>
            </a:r>
          </a:p>
          <a:p>
            <a:pPr>
              <a:defRPr/>
            </a:pPr>
            <a:r>
              <a:rPr lang="en-GB" dirty="0"/>
              <a:t>Listen to rumours and gossip.</a:t>
            </a:r>
          </a:p>
          <a:p>
            <a:pPr>
              <a:defRPr/>
            </a:pPr>
            <a:r>
              <a:rPr lang="en-GB" dirty="0"/>
              <a:t>Convince yourself the local schools aren’t good enough for your child.</a:t>
            </a:r>
          </a:p>
          <a:p>
            <a:endParaRPr lang="en-GB" dirty="0"/>
          </a:p>
        </p:txBody>
      </p:sp>
    </p:spTree>
    <p:extLst>
      <p:ext uri="{BB962C8B-B14F-4D97-AF65-F5344CB8AC3E}">
        <p14:creationId xmlns:p14="http://schemas.microsoft.com/office/powerpoint/2010/main" val="3606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7714"/>
            <a:ext cx="7886700" cy="1201783"/>
          </a:xfrm>
        </p:spPr>
        <p:txBody>
          <a:bodyPr>
            <a:normAutofit/>
          </a:bodyPr>
          <a:lstStyle/>
          <a:p>
            <a:r>
              <a:rPr lang="en-GB" sz="3600" b="1" dirty="0">
                <a:solidFill>
                  <a:schemeClr val="bg1"/>
                </a:solidFill>
              </a:rPr>
              <a:t>Quick </a:t>
            </a:r>
            <a:r>
              <a:rPr lang="en-GB" sz="3600" b="1" dirty="0" smtClean="0">
                <a:solidFill>
                  <a:schemeClr val="bg1"/>
                </a:solidFill>
              </a:rPr>
              <a:t>recap: important </a:t>
            </a:r>
            <a:r>
              <a:rPr lang="en-GB" sz="3600" b="1" dirty="0">
                <a:solidFill>
                  <a:schemeClr val="bg1"/>
                </a:solidFill>
              </a:rPr>
              <a:t>do’s</a:t>
            </a:r>
          </a:p>
        </p:txBody>
      </p:sp>
      <p:sp>
        <p:nvSpPr>
          <p:cNvPr id="3" name="Content Placeholder 2"/>
          <p:cNvSpPr>
            <a:spLocks noGrp="1"/>
          </p:cNvSpPr>
          <p:nvPr>
            <p:ph idx="1"/>
          </p:nvPr>
        </p:nvSpPr>
        <p:spPr>
          <a:xfrm>
            <a:off x="628650" y="1576251"/>
            <a:ext cx="7886700" cy="4618129"/>
          </a:xfrm>
        </p:spPr>
        <p:txBody>
          <a:bodyPr>
            <a:normAutofit fontScale="62500" lnSpcReduction="20000"/>
          </a:bodyPr>
          <a:lstStyle/>
          <a:p>
            <a:pPr marL="0" indent="0">
              <a:buFontTx/>
              <a:buNone/>
              <a:defRPr/>
            </a:pPr>
            <a:r>
              <a:rPr lang="en-GB" dirty="0"/>
              <a:t>Deciding on your school preferences is a challenge but remember there are many reliable information sources available to parent and carers to help decide your school preferences</a:t>
            </a:r>
            <a:r>
              <a:rPr lang="en-GB" dirty="0" smtClean="0"/>
              <a:t>: </a:t>
            </a:r>
          </a:p>
          <a:p>
            <a:pPr marL="0" indent="0">
              <a:buFontTx/>
              <a:buNone/>
              <a:defRPr/>
            </a:pPr>
            <a:endParaRPr lang="en-GB" dirty="0"/>
          </a:p>
          <a:p>
            <a:pPr>
              <a:defRPr/>
            </a:pPr>
            <a:r>
              <a:rPr lang="en-GB" dirty="0"/>
              <a:t>Open days and open evenings</a:t>
            </a:r>
          </a:p>
          <a:p>
            <a:pPr>
              <a:defRPr/>
            </a:pPr>
            <a:r>
              <a:rPr lang="en-GB" dirty="0"/>
              <a:t>Online virtual school tours </a:t>
            </a:r>
          </a:p>
          <a:p>
            <a:pPr>
              <a:defRPr/>
            </a:pPr>
            <a:r>
              <a:rPr lang="en-GB" dirty="0"/>
              <a:t>Schools websites</a:t>
            </a:r>
          </a:p>
          <a:p>
            <a:pPr>
              <a:defRPr/>
            </a:pPr>
            <a:r>
              <a:rPr lang="en-GB" dirty="0" smtClean="0"/>
              <a:t>Ofsted </a:t>
            </a:r>
            <a:r>
              <a:rPr lang="en-GB" dirty="0"/>
              <a:t>reports – remember to check the </a:t>
            </a:r>
            <a:r>
              <a:rPr lang="en-GB" dirty="0" smtClean="0"/>
              <a:t>date                                          </a:t>
            </a:r>
            <a:endParaRPr lang="en-GB" dirty="0"/>
          </a:p>
          <a:p>
            <a:pPr>
              <a:defRPr/>
            </a:pPr>
            <a:r>
              <a:rPr lang="en-GB" dirty="0"/>
              <a:t>Family and close friends </a:t>
            </a:r>
          </a:p>
          <a:p>
            <a:pPr>
              <a:defRPr/>
            </a:pPr>
            <a:r>
              <a:rPr lang="en-GB" dirty="0" smtClean="0"/>
              <a:t>Newham’s School finder: to calculate </a:t>
            </a:r>
            <a:r>
              <a:rPr lang="en-GB" dirty="0"/>
              <a:t>home to </a:t>
            </a:r>
            <a:r>
              <a:rPr lang="en-GB" dirty="0" smtClean="0"/>
              <a:t>                                   school </a:t>
            </a:r>
            <a:r>
              <a:rPr lang="en-GB" dirty="0"/>
              <a:t>distances</a:t>
            </a:r>
          </a:p>
          <a:p>
            <a:pPr>
              <a:defRPr/>
            </a:pPr>
            <a:r>
              <a:rPr lang="en-GB" dirty="0" smtClean="0"/>
              <a:t>Oversubscription criteria: to determine a child’s priority for a place </a:t>
            </a:r>
            <a:endParaRPr lang="en-GB" dirty="0"/>
          </a:p>
          <a:p>
            <a:pPr>
              <a:defRPr/>
            </a:pPr>
            <a:r>
              <a:rPr lang="en-GB" dirty="0"/>
              <a:t>Last year’s offer </a:t>
            </a:r>
            <a:r>
              <a:rPr lang="en-GB" dirty="0" smtClean="0"/>
              <a:t>tables: see - We Are </a:t>
            </a:r>
            <a:r>
              <a:rPr lang="en-GB" dirty="0"/>
              <a:t>S</a:t>
            </a:r>
            <a:r>
              <a:rPr lang="en-GB" dirty="0" smtClean="0"/>
              <a:t>tarting </a:t>
            </a:r>
            <a:r>
              <a:rPr lang="en-GB" dirty="0"/>
              <a:t>S</a:t>
            </a:r>
            <a:r>
              <a:rPr lang="en-GB" dirty="0" smtClean="0"/>
              <a:t>econdary </a:t>
            </a:r>
            <a:r>
              <a:rPr lang="en-GB" dirty="0"/>
              <a:t>S</a:t>
            </a:r>
            <a:r>
              <a:rPr lang="en-GB" dirty="0" smtClean="0"/>
              <a:t>chool)</a:t>
            </a:r>
          </a:p>
          <a:p>
            <a:pPr marL="0" indent="0" algn="ctr">
              <a:buNone/>
              <a:defRPr/>
            </a:pPr>
            <a:endParaRPr lang="en-GB" b="1" dirty="0" smtClean="0">
              <a:solidFill>
                <a:srgbClr val="E5232E"/>
              </a:solidFill>
            </a:endParaRPr>
          </a:p>
          <a:p>
            <a:pPr marL="0" indent="0" algn="ctr">
              <a:buNone/>
              <a:defRPr/>
            </a:pPr>
            <a:r>
              <a:rPr lang="en-GB" b="1" dirty="0" smtClean="0">
                <a:solidFill>
                  <a:srgbClr val="E5232E"/>
                </a:solidFill>
              </a:rPr>
              <a:t>Your child’s primary </a:t>
            </a:r>
            <a:r>
              <a:rPr lang="en-GB" b="1" dirty="0">
                <a:solidFill>
                  <a:srgbClr val="E5232E"/>
                </a:solidFill>
              </a:rPr>
              <a:t>school!</a:t>
            </a:r>
          </a:p>
          <a:p>
            <a:pPr>
              <a:defRPr/>
            </a:pPr>
            <a:endParaRPr lang="en-GB" dirty="0"/>
          </a:p>
        </p:txBody>
      </p:sp>
      <p:pic>
        <p:nvPicPr>
          <p:cNvPr id="4" name="Picture 3"/>
          <p:cNvPicPr>
            <a:picLocks noChangeAspect="1"/>
          </p:cNvPicPr>
          <p:nvPr/>
        </p:nvPicPr>
        <p:blipFill>
          <a:blip r:embed="rId2"/>
          <a:stretch>
            <a:fillRect/>
          </a:stretch>
        </p:blipFill>
        <p:spPr>
          <a:xfrm>
            <a:off x="6365966" y="2229395"/>
            <a:ext cx="2620306" cy="2464525"/>
          </a:xfrm>
          <a:prstGeom prst="rect">
            <a:avLst/>
          </a:prstGeom>
        </p:spPr>
      </p:pic>
    </p:spTree>
    <p:extLst>
      <p:ext uri="{BB962C8B-B14F-4D97-AF65-F5344CB8AC3E}">
        <p14:creationId xmlns:p14="http://schemas.microsoft.com/office/powerpoint/2010/main" val="410635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2880"/>
            <a:ext cx="8075023" cy="1227909"/>
          </a:xfrm>
        </p:spPr>
        <p:txBody>
          <a:bodyPr>
            <a:normAutofit/>
          </a:bodyPr>
          <a:lstStyle/>
          <a:p>
            <a:pPr algn="l"/>
            <a:r>
              <a:rPr lang="en-GB" altLang="en-US" sz="3600" b="1" dirty="0">
                <a:solidFill>
                  <a:schemeClr val="bg1"/>
                </a:solidFill>
                <a:ea typeface="ＭＳ Ｐゴシック" panose="020B0600070205080204" pitchFamily="34" charset="-128"/>
              </a:rPr>
              <a:t>Primary to secondary </a:t>
            </a:r>
            <a:r>
              <a:rPr lang="en-GB" altLang="en-US" sz="3600" b="1" dirty="0" smtClean="0">
                <a:solidFill>
                  <a:schemeClr val="bg1"/>
                </a:solidFill>
                <a:ea typeface="ＭＳ Ｐゴシック" panose="020B0600070205080204" pitchFamily="34" charset="-128"/>
              </a:rPr>
              <a:t/>
            </a:r>
            <a:br>
              <a:rPr lang="en-GB" altLang="en-US" sz="3600" b="1" dirty="0" smtClean="0">
                <a:solidFill>
                  <a:schemeClr val="bg1"/>
                </a:solidFill>
                <a:ea typeface="ＭＳ Ｐゴシック" panose="020B0600070205080204" pitchFamily="34" charset="-128"/>
              </a:rPr>
            </a:br>
            <a:r>
              <a:rPr lang="en-GB" altLang="en-US" sz="3600" b="1" dirty="0" smtClean="0">
                <a:solidFill>
                  <a:schemeClr val="bg1"/>
                </a:solidFill>
                <a:ea typeface="ＭＳ Ｐゴシック" panose="020B0600070205080204" pitchFamily="34" charset="-128"/>
              </a:rPr>
              <a:t>school </a:t>
            </a:r>
            <a:r>
              <a:rPr lang="en-GB" altLang="en-US" sz="3600" b="1" dirty="0">
                <a:solidFill>
                  <a:schemeClr val="bg1"/>
                </a:solidFill>
                <a:ea typeface="ＭＳ Ｐゴシック" panose="020B0600070205080204" pitchFamily="34" charset="-128"/>
              </a:rPr>
              <a:t>transition</a:t>
            </a:r>
            <a:endParaRPr lang="en-GB" sz="3600" dirty="0">
              <a:solidFill>
                <a:schemeClr val="bg1"/>
              </a:solidFill>
            </a:endParaRPr>
          </a:p>
        </p:txBody>
      </p:sp>
      <p:sp>
        <p:nvSpPr>
          <p:cNvPr id="3" name="Content Placeholder 2"/>
          <p:cNvSpPr>
            <a:spLocks noGrp="1"/>
          </p:cNvSpPr>
          <p:nvPr>
            <p:ph type="subTitle" idx="1"/>
          </p:nvPr>
        </p:nvSpPr>
        <p:spPr>
          <a:xfrm>
            <a:off x="1143000" y="1689463"/>
            <a:ext cx="6858000" cy="4145280"/>
          </a:xfrm>
        </p:spPr>
        <p:txBody>
          <a:bodyPr>
            <a:normAutofit lnSpcReduction="10000"/>
          </a:bodyPr>
          <a:lstStyle/>
          <a:p>
            <a:pPr marL="0" indent="0" algn="ctr">
              <a:buNone/>
            </a:pPr>
            <a:r>
              <a:rPr lang="en-GB" altLang="en-US" sz="4000" dirty="0"/>
              <a:t>A </a:t>
            </a:r>
            <a:r>
              <a:rPr lang="en-GB" altLang="en-US" sz="4000" dirty="0" smtClean="0"/>
              <a:t>guide </a:t>
            </a:r>
            <a:r>
              <a:rPr lang="en-GB" altLang="en-US" sz="4000" dirty="0"/>
              <a:t>for </a:t>
            </a:r>
            <a:r>
              <a:rPr lang="en-GB" altLang="en-US" sz="4000" dirty="0" smtClean="0"/>
              <a:t>parents/carers of:</a:t>
            </a:r>
          </a:p>
          <a:p>
            <a:pPr marL="0" indent="0" algn="ctr">
              <a:buNone/>
            </a:pPr>
            <a:r>
              <a:rPr lang="en-GB" altLang="en-US" sz="4000" dirty="0" smtClean="0"/>
              <a:t>Year 6 children </a:t>
            </a:r>
            <a:r>
              <a:rPr lang="en-GB" altLang="en-US" sz="4000" dirty="0"/>
              <a:t>living in </a:t>
            </a:r>
            <a:r>
              <a:rPr lang="en-GB" altLang="en-US" sz="4000" dirty="0" smtClean="0"/>
              <a:t>Newham</a:t>
            </a:r>
            <a:r>
              <a:rPr lang="en-GB" altLang="en-US" sz="4000" dirty="0"/>
              <a:t/>
            </a:r>
            <a:br>
              <a:rPr lang="en-GB" altLang="en-US" sz="4000" dirty="0"/>
            </a:br>
            <a:r>
              <a:rPr lang="en-GB" altLang="en-US" sz="4000" dirty="0"/>
              <a:t/>
            </a:r>
            <a:br>
              <a:rPr lang="en-GB" altLang="en-US" sz="4000" dirty="0"/>
            </a:br>
            <a:r>
              <a:rPr lang="en-GB" altLang="en-US" sz="4000" dirty="0"/>
              <a:t>Applying for a Year 7 </a:t>
            </a:r>
            <a:r>
              <a:rPr lang="en-GB" altLang="en-US" sz="4000" dirty="0" smtClean="0"/>
              <a:t>secondary school </a:t>
            </a:r>
            <a:r>
              <a:rPr lang="en-GB" altLang="en-US" sz="4000" dirty="0"/>
              <a:t>place </a:t>
            </a:r>
            <a:r>
              <a:rPr lang="en-GB" altLang="en-US" sz="4000" dirty="0" smtClean="0"/>
              <a:t>for</a:t>
            </a:r>
          </a:p>
          <a:p>
            <a:pPr marL="0" indent="0" algn="ctr">
              <a:buNone/>
            </a:pPr>
            <a:r>
              <a:rPr lang="en-GB" altLang="en-US" sz="4000" dirty="0" smtClean="0"/>
              <a:t> </a:t>
            </a:r>
            <a:r>
              <a:rPr lang="en-GB" altLang="en-US" sz="4000" b="1" dirty="0">
                <a:solidFill>
                  <a:srgbClr val="0070C0"/>
                </a:solidFill>
              </a:rPr>
              <a:t>September </a:t>
            </a:r>
            <a:r>
              <a:rPr lang="en-GB" altLang="en-US" sz="4000" b="1" dirty="0" smtClean="0">
                <a:solidFill>
                  <a:srgbClr val="0070C0"/>
                </a:solidFill>
              </a:rPr>
              <a:t>2022 entry</a:t>
            </a:r>
            <a:endParaRPr lang="en-GB" sz="4000" b="1" dirty="0">
              <a:solidFill>
                <a:srgbClr val="0070C0"/>
              </a:solidFill>
            </a:endParaRPr>
          </a:p>
        </p:txBody>
      </p:sp>
      <p:pic>
        <p:nvPicPr>
          <p:cNvPr id="4" name="Picture 3" descr="Seven Number 7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8645">
            <a:off x="140232" y="2433947"/>
            <a:ext cx="1728651" cy="1728651"/>
          </a:xfrm>
          <a:prstGeom prst="rect">
            <a:avLst/>
          </a:prstGeom>
        </p:spPr>
      </p:pic>
      <p:pic>
        <p:nvPicPr>
          <p:cNvPr id="5" name="Picture 4"/>
          <p:cNvPicPr>
            <a:picLocks noChangeAspect="1"/>
          </p:cNvPicPr>
          <p:nvPr/>
        </p:nvPicPr>
        <p:blipFill>
          <a:blip r:embed="rId3"/>
          <a:stretch>
            <a:fillRect/>
          </a:stretch>
        </p:blipFill>
        <p:spPr>
          <a:xfrm rot="21097446">
            <a:off x="7351853" y="2378039"/>
            <a:ext cx="1725318" cy="1731414"/>
          </a:xfrm>
          <a:prstGeom prst="rect">
            <a:avLst/>
          </a:prstGeom>
        </p:spPr>
      </p:pic>
      <p:pic>
        <p:nvPicPr>
          <p:cNvPr id="6" name="Picture 5"/>
          <p:cNvPicPr>
            <a:picLocks noChangeAspect="1"/>
          </p:cNvPicPr>
          <p:nvPr/>
        </p:nvPicPr>
        <p:blipFill>
          <a:blip r:embed="rId4"/>
          <a:stretch>
            <a:fillRect/>
          </a:stretch>
        </p:blipFill>
        <p:spPr>
          <a:xfrm>
            <a:off x="3787719" y="5247710"/>
            <a:ext cx="1725318" cy="1731414"/>
          </a:xfrm>
          <a:prstGeom prst="rect">
            <a:avLst/>
          </a:prstGeom>
        </p:spPr>
      </p:pic>
      <p:pic>
        <p:nvPicPr>
          <p:cNvPr id="7" name="Picture 6" descr="number 7 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4072">
            <a:off x="-351258" y="4374892"/>
            <a:ext cx="2586124" cy="1745634"/>
          </a:xfrm>
          <a:prstGeom prst="rect">
            <a:avLst/>
          </a:prstGeom>
        </p:spPr>
      </p:pic>
      <p:pic>
        <p:nvPicPr>
          <p:cNvPr id="8" name="Picture 7"/>
          <p:cNvPicPr>
            <a:picLocks noChangeAspect="1"/>
          </p:cNvPicPr>
          <p:nvPr/>
        </p:nvPicPr>
        <p:blipFill>
          <a:blip r:embed="rId6"/>
          <a:stretch>
            <a:fillRect/>
          </a:stretch>
        </p:blipFill>
        <p:spPr>
          <a:xfrm rot="1903916">
            <a:off x="6802021" y="3864601"/>
            <a:ext cx="3054361" cy="2584928"/>
          </a:xfrm>
          <a:prstGeom prst="rect">
            <a:avLst/>
          </a:prstGeom>
        </p:spPr>
      </p:pic>
    </p:spTree>
    <p:extLst>
      <p:ext uri="{BB962C8B-B14F-4D97-AF65-F5344CB8AC3E}">
        <p14:creationId xmlns:p14="http://schemas.microsoft.com/office/powerpoint/2010/main" val="624292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600" b="1" dirty="0">
                <a:solidFill>
                  <a:schemeClr val="bg1"/>
                </a:solidFill>
                <a:ea typeface="ＭＳ Ｐゴシック" panose="020B0600070205080204" pitchFamily="34" charset="-128"/>
              </a:rPr>
              <a:t>Now you know your preferences</a:t>
            </a:r>
            <a:endParaRPr lang="en-GB" sz="3600"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FontTx/>
              <a:buNone/>
            </a:pPr>
            <a:r>
              <a:rPr lang="en-GB" altLang="en-US" dirty="0">
                <a:ea typeface="ＭＳ Ｐゴシック" panose="020B0600070205080204" pitchFamily="34" charset="-128"/>
              </a:rPr>
              <a:t>Once parents/carers have decided which schools to apply for they have other important factors to consider before starting an application.</a:t>
            </a:r>
            <a:endParaRPr lang="en-GB" altLang="en-US" b="1" dirty="0">
              <a:ea typeface="ＭＳ Ｐゴシック" panose="020B0600070205080204" pitchFamily="34" charset="-128"/>
            </a:endParaRPr>
          </a:p>
          <a:p>
            <a:pPr marL="0" indent="0">
              <a:buFontTx/>
              <a:buNone/>
            </a:pPr>
            <a:endParaRPr lang="en-GB" altLang="en-US" b="1" dirty="0">
              <a:solidFill>
                <a:srgbClr val="D10074"/>
              </a:solidFill>
              <a:ea typeface="ＭＳ Ｐゴシック" panose="020B0600070205080204" pitchFamily="34" charset="-128"/>
            </a:endParaRPr>
          </a:p>
          <a:p>
            <a:pPr marL="0" indent="0">
              <a:buFontTx/>
              <a:buNone/>
            </a:pPr>
            <a:r>
              <a:rPr lang="en-GB" altLang="en-US" b="1" dirty="0">
                <a:solidFill>
                  <a:srgbClr val="009999"/>
                </a:solidFill>
                <a:ea typeface="ＭＳ Ｐゴシック" panose="020B0600070205080204" pitchFamily="34" charset="-128"/>
              </a:rPr>
              <a:t>What order?</a:t>
            </a:r>
          </a:p>
          <a:p>
            <a:pPr marL="0" indent="0">
              <a:buFontTx/>
              <a:buNone/>
            </a:pPr>
            <a:r>
              <a:rPr lang="en-GB" altLang="en-US" dirty="0">
                <a:ea typeface="ＭＳ Ｐゴシック" panose="020B0600070205080204" pitchFamily="34" charset="-128"/>
              </a:rPr>
              <a:t>The order schools are named in is known as </a:t>
            </a:r>
            <a:r>
              <a:rPr lang="en-GB" altLang="en-US" b="1" dirty="0" smtClean="0">
                <a:solidFill>
                  <a:srgbClr val="009999"/>
                </a:solidFill>
                <a:ea typeface="ＭＳ Ｐゴシック" panose="020B0600070205080204" pitchFamily="34" charset="-128"/>
              </a:rPr>
              <a:t>Rank </a:t>
            </a:r>
            <a:r>
              <a:rPr lang="en-GB" altLang="en-US" dirty="0" smtClean="0">
                <a:ea typeface="ＭＳ Ｐゴシック" panose="020B0600070205080204" pitchFamily="34" charset="-128"/>
              </a:rPr>
              <a:t>order</a:t>
            </a:r>
            <a:r>
              <a:rPr lang="en-GB" altLang="en-US" dirty="0">
                <a:ea typeface="ＭＳ Ｐゴシック" panose="020B0600070205080204" pitchFamily="34" charset="-128"/>
              </a:rPr>
              <a:t>.  </a:t>
            </a:r>
          </a:p>
          <a:p>
            <a:pPr marL="0" indent="0">
              <a:buFontTx/>
              <a:buNone/>
            </a:pPr>
            <a:r>
              <a:rPr lang="en-GB" altLang="en-US" dirty="0">
                <a:ea typeface="ＭＳ Ｐゴシック" panose="020B0600070205080204" pitchFamily="34" charset="-128"/>
              </a:rPr>
              <a:t>1</a:t>
            </a:r>
            <a:r>
              <a:rPr lang="en-GB" altLang="en-US" baseline="30000" dirty="0">
                <a:ea typeface="ＭＳ Ｐゴシック" panose="020B0600070205080204" pitchFamily="34" charset="-128"/>
              </a:rPr>
              <a:t>st</a:t>
            </a:r>
            <a:r>
              <a:rPr lang="en-GB" altLang="en-US" dirty="0">
                <a:ea typeface="ＭＳ Ｐゴシック" panose="020B0600070205080204" pitchFamily="34" charset="-128"/>
              </a:rPr>
              <a:t> preference must be the school the applicant most wants and so on. The law does not allow local authorities to reserve places even if a family has other children attending a school or it is their local school. To be considered you must apply! </a:t>
            </a:r>
          </a:p>
          <a:p>
            <a:pPr marL="0" indent="0">
              <a:buFontTx/>
              <a:buNone/>
            </a:pPr>
            <a:endParaRPr lang="en-GB" altLang="en-US" b="1" dirty="0">
              <a:solidFill>
                <a:srgbClr val="D10074"/>
              </a:solidFill>
              <a:ea typeface="ＭＳ Ｐゴシック" panose="020B0600070205080204" pitchFamily="34" charset="-128"/>
            </a:endParaRPr>
          </a:p>
          <a:p>
            <a:pPr marL="0" indent="0">
              <a:buFontTx/>
              <a:buNone/>
            </a:pPr>
            <a:r>
              <a:rPr lang="en-GB" altLang="en-US" b="1" dirty="0">
                <a:solidFill>
                  <a:srgbClr val="009999"/>
                </a:solidFill>
                <a:ea typeface="ＭＳ Ｐゴシック" panose="020B0600070205080204" pitchFamily="34" charset="-128"/>
              </a:rPr>
              <a:t>How many preferences?</a:t>
            </a:r>
          </a:p>
          <a:p>
            <a:pPr marL="0" indent="0">
              <a:buFontTx/>
              <a:buNone/>
            </a:pPr>
            <a:r>
              <a:rPr lang="en-GB" altLang="en-US" dirty="0">
                <a:ea typeface="ＭＳ Ｐゴシック" panose="020B0600070205080204" pitchFamily="34" charset="-128"/>
              </a:rPr>
              <a:t>The Local Authority strongly recommends that all applicants name six preferences.  This means we can consider a child for more schools if we cannot offer places at their highest preferences.  If multiple preferences are not named it limits the number of schools we can consider a child for but does not increase their chances of getting a school. </a:t>
            </a:r>
          </a:p>
          <a:p>
            <a:endParaRPr lang="en-GB" dirty="0"/>
          </a:p>
        </p:txBody>
      </p:sp>
    </p:spTree>
    <p:extLst>
      <p:ext uri="{BB962C8B-B14F-4D97-AF65-F5344CB8AC3E}">
        <p14:creationId xmlns:p14="http://schemas.microsoft.com/office/powerpoint/2010/main" val="3228902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1"/>
            <a:ext cx="7886700" cy="1219200"/>
          </a:xfrm>
        </p:spPr>
        <p:txBody>
          <a:bodyPr/>
          <a:lstStyle/>
          <a:p>
            <a:r>
              <a:rPr lang="en-GB" altLang="en-US" b="1" dirty="0">
                <a:solidFill>
                  <a:schemeClr val="bg1"/>
                </a:solidFill>
                <a:ea typeface="ＭＳ Ｐゴシック" panose="020B0600070205080204" pitchFamily="34" charset="-128"/>
              </a:rPr>
              <a:t>Preference advice</a:t>
            </a:r>
            <a:endParaRPr lang="en-GB" dirty="0">
              <a:solidFill>
                <a:schemeClr val="bg1"/>
              </a:solidFill>
            </a:endParaRPr>
          </a:p>
        </p:txBody>
      </p:sp>
      <p:sp>
        <p:nvSpPr>
          <p:cNvPr id="3" name="Content Placeholder 2"/>
          <p:cNvSpPr>
            <a:spLocks noGrp="1"/>
          </p:cNvSpPr>
          <p:nvPr>
            <p:ph idx="1"/>
          </p:nvPr>
        </p:nvSpPr>
        <p:spPr>
          <a:xfrm>
            <a:off x="628650" y="1645920"/>
            <a:ext cx="7886700" cy="4531043"/>
          </a:xfrm>
        </p:spPr>
        <p:txBody>
          <a:bodyPr>
            <a:normAutofit fontScale="62500" lnSpcReduction="20000"/>
          </a:bodyPr>
          <a:lstStyle/>
          <a:p>
            <a:pPr marL="0" indent="0">
              <a:buFontTx/>
              <a:buNone/>
              <a:defRPr/>
            </a:pPr>
            <a:r>
              <a:rPr lang="en-GB" dirty="0"/>
              <a:t>Parents/carers have the freedom to name any state funded schools as their preferences.</a:t>
            </a:r>
          </a:p>
          <a:p>
            <a:pPr marL="0" indent="0">
              <a:buFontTx/>
              <a:buNone/>
              <a:defRPr/>
            </a:pPr>
            <a:endParaRPr lang="en-GB" dirty="0"/>
          </a:p>
          <a:p>
            <a:pPr marL="0" indent="0">
              <a:buFontTx/>
              <a:buNone/>
              <a:defRPr/>
            </a:pPr>
            <a:r>
              <a:rPr lang="en-GB" dirty="0"/>
              <a:t>The local authority strongly recommends that all applicants name their </a:t>
            </a:r>
            <a:r>
              <a:rPr lang="en-GB" b="1" dirty="0">
                <a:solidFill>
                  <a:schemeClr val="accent2"/>
                </a:solidFill>
              </a:rPr>
              <a:t>local</a:t>
            </a:r>
            <a:r>
              <a:rPr lang="en-GB" dirty="0"/>
              <a:t>, non faith, school as one their preferences or the school where they have other children currently on roll.  These are the schools, in most cases, are where children will have the highest priority for a place.  </a:t>
            </a:r>
          </a:p>
          <a:p>
            <a:pPr marL="0" indent="0">
              <a:buFontTx/>
              <a:buNone/>
              <a:defRPr/>
            </a:pPr>
            <a:endParaRPr lang="en-GB" dirty="0"/>
          </a:p>
          <a:p>
            <a:pPr marL="0" indent="0">
              <a:buFontTx/>
              <a:buNone/>
              <a:defRPr/>
            </a:pPr>
            <a:r>
              <a:rPr lang="en-GB" b="1" dirty="0">
                <a:solidFill>
                  <a:srgbClr val="EF7D04"/>
                </a:solidFill>
              </a:rPr>
              <a:t>Siblings </a:t>
            </a:r>
          </a:p>
          <a:p>
            <a:pPr marL="0" indent="0">
              <a:buFontTx/>
              <a:buNone/>
              <a:defRPr/>
            </a:pPr>
            <a:r>
              <a:rPr lang="en-GB" dirty="0">
                <a:solidFill>
                  <a:srgbClr val="5F5F5F"/>
                </a:solidFill>
              </a:rPr>
              <a:t>Sibling priority can only be given </a:t>
            </a:r>
            <a:r>
              <a:rPr lang="en-GB" dirty="0" smtClean="0">
                <a:solidFill>
                  <a:srgbClr val="5F5F5F"/>
                </a:solidFill>
              </a:rPr>
              <a:t>where the:</a:t>
            </a:r>
            <a:endParaRPr lang="en-GB" dirty="0">
              <a:solidFill>
                <a:srgbClr val="5F5F5F"/>
              </a:solidFill>
            </a:endParaRPr>
          </a:p>
          <a:p>
            <a:pPr>
              <a:defRPr/>
            </a:pPr>
            <a:r>
              <a:rPr lang="en-GB" dirty="0">
                <a:solidFill>
                  <a:srgbClr val="5F5F5F"/>
                </a:solidFill>
              </a:rPr>
              <a:t>s</a:t>
            </a:r>
            <a:r>
              <a:rPr lang="en-GB" dirty="0" smtClean="0">
                <a:solidFill>
                  <a:srgbClr val="5F5F5F"/>
                </a:solidFill>
              </a:rPr>
              <a:t>ibling </a:t>
            </a:r>
            <a:r>
              <a:rPr lang="en-GB" dirty="0">
                <a:solidFill>
                  <a:srgbClr val="5F5F5F"/>
                </a:solidFill>
              </a:rPr>
              <a:t>is named on the application;</a:t>
            </a:r>
          </a:p>
          <a:p>
            <a:pPr>
              <a:defRPr/>
            </a:pPr>
            <a:r>
              <a:rPr lang="en-GB" dirty="0">
                <a:solidFill>
                  <a:srgbClr val="5F5F5F"/>
                </a:solidFill>
              </a:rPr>
              <a:t>s</a:t>
            </a:r>
            <a:r>
              <a:rPr lang="en-GB" dirty="0" smtClean="0">
                <a:solidFill>
                  <a:srgbClr val="5F5F5F"/>
                </a:solidFill>
              </a:rPr>
              <a:t>chool </a:t>
            </a:r>
            <a:r>
              <a:rPr lang="en-GB" dirty="0">
                <a:solidFill>
                  <a:srgbClr val="5F5F5F"/>
                </a:solidFill>
              </a:rPr>
              <a:t>has sibling as a priority group in their oversubscription criteria;</a:t>
            </a:r>
          </a:p>
          <a:p>
            <a:pPr>
              <a:defRPr/>
            </a:pPr>
            <a:r>
              <a:rPr lang="en-GB" dirty="0" smtClean="0">
                <a:solidFill>
                  <a:srgbClr val="5F5F5F"/>
                </a:solidFill>
              </a:rPr>
              <a:t>sibling </a:t>
            </a:r>
            <a:r>
              <a:rPr lang="en-GB" dirty="0">
                <a:solidFill>
                  <a:srgbClr val="5F5F5F"/>
                </a:solidFill>
              </a:rPr>
              <a:t>connection meets the published definition;</a:t>
            </a:r>
          </a:p>
          <a:p>
            <a:pPr>
              <a:defRPr/>
            </a:pPr>
            <a:r>
              <a:rPr lang="en-GB" dirty="0" smtClean="0">
                <a:solidFill>
                  <a:srgbClr val="5F5F5F"/>
                </a:solidFill>
              </a:rPr>
              <a:t>sibling </a:t>
            </a:r>
            <a:r>
              <a:rPr lang="en-GB" dirty="0">
                <a:solidFill>
                  <a:srgbClr val="5F5F5F"/>
                </a:solidFill>
              </a:rPr>
              <a:t>is reasonably expected to still be on roll when the child is due to start in September </a:t>
            </a:r>
            <a:r>
              <a:rPr lang="en-GB" dirty="0" smtClean="0">
                <a:solidFill>
                  <a:srgbClr val="5F5F5F"/>
                </a:solidFill>
              </a:rPr>
              <a:t>2022.</a:t>
            </a:r>
            <a:endParaRPr lang="en-GB" dirty="0">
              <a:solidFill>
                <a:srgbClr val="5F5F5F"/>
              </a:solidFill>
            </a:endParaRPr>
          </a:p>
        </p:txBody>
      </p:sp>
    </p:spTree>
    <p:extLst>
      <p:ext uri="{BB962C8B-B14F-4D97-AF65-F5344CB8AC3E}">
        <p14:creationId xmlns:p14="http://schemas.microsoft.com/office/powerpoint/2010/main" val="462317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chemeClr val="bg1"/>
                </a:solidFill>
                <a:ea typeface="ＭＳ Ｐゴシック" panose="020B0600070205080204" pitchFamily="34" charset="-128"/>
              </a:rPr>
              <a:t>What is </a:t>
            </a:r>
            <a:r>
              <a:rPr lang="en-GB" altLang="en-US" b="1" dirty="0" smtClean="0">
                <a:solidFill>
                  <a:schemeClr val="bg1"/>
                </a:solidFill>
                <a:ea typeface="ＭＳ Ｐゴシック" panose="020B0600070205080204" pitchFamily="34" charset="-128"/>
              </a:rPr>
              <a:t>Equal Preference</a:t>
            </a:r>
            <a:endParaRPr lang="en-GB" dirty="0">
              <a:solidFill>
                <a:schemeClr val="bg1"/>
              </a:solidFill>
            </a:endParaRPr>
          </a:p>
        </p:txBody>
      </p:sp>
      <p:sp>
        <p:nvSpPr>
          <p:cNvPr id="3" name="Content Placeholder 2"/>
          <p:cNvSpPr>
            <a:spLocks noGrp="1"/>
          </p:cNvSpPr>
          <p:nvPr>
            <p:ph idx="1"/>
          </p:nvPr>
        </p:nvSpPr>
        <p:spPr>
          <a:xfrm>
            <a:off x="348343" y="1690689"/>
            <a:ext cx="8543108" cy="4361768"/>
          </a:xfrm>
        </p:spPr>
        <p:txBody>
          <a:bodyPr>
            <a:noAutofit/>
          </a:bodyPr>
          <a:lstStyle/>
          <a:p>
            <a:pPr marL="0" indent="0">
              <a:buFontTx/>
              <a:buNone/>
            </a:pPr>
            <a:r>
              <a:rPr lang="en-GB" altLang="en-US" sz="1600" dirty="0">
                <a:ea typeface="ＭＳ Ｐゴシック" panose="020B0600070205080204" pitchFamily="34" charset="-128"/>
              </a:rPr>
              <a:t>Every preference is an individual school application and each application is considered without the rank information at the initial stage of the process. This means every preference is treated equally, without rank prejudice</a:t>
            </a:r>
            <a:r>
              <a:rPr lang="en-GB" altLang="en-US" sz="1600" dirty="0" smtClean="0">
                <a:ea typeface="ＭＳ Ｐゴシック" panose="020B0600070205080204" pitchFamily="34" charset="-128"/>
              </a:rPr>
              <a:t>.</a:t>
            </a:r>
            <a:endParaRPr lang="en-GB" altLang="en-US" sz="1600" dirty="0">
              <a:ea typeface="ＭＳ Ｐゴシック" panose="020B0600070205080204" pitchFamily="34" charset="-128"/>
            </a:endParaRPr>
          </a:p>
          <a:p>
            <a:pPr marL="0" indent="0">
              <a:buFontTx/>
              <a:buNone/>
            </a:pPr>
            <a:r>
              <a:rPr lang="en-GB" altLang="en-US" sz="1600" dirty="0">
                <a:ea typeface="ＭＳ Ｐゴシック" panose="020B0600070205080204" pitchFamily="34" charset="-128"/>
              </a:rPr>
              <a:t>In the 33 London boroughs and some of the Home Counties we operate a Pan London equal preference scheme, meaning all preferences from any of these local authorities are considered when determining what school will be offered</a:t>
            </a:r>
            <a:r>
              <a:rPr lang="en-GB" altLang="en-US" sz="1600" dirty="0" smtClean="0">
                <a:ea typeface="ＭＳ Ｐゴシック" panose="020B0600070205080204" pitchFamily="34" charset="-128"/>
              </a:rPr>
              <a:t>.</a:t>
            </a:r>
            <a:endParaRPr lang="en-GB" altLang="en-US" sz="1600" dirty="0">
              <a:ea typeface="ＭＳ Ｐゴシック" panose="020B0600070205080204" pitchFamily="34" charset="-128"/>
            </a:endParaRPr>
          </a:p>
          <a:p>
            <a:pPr marL="0" indent="0">
              <a:buFontTx/>
              <a:buNone/>
            </a:pPr>
            <a:r>
              <a:rPr lang="en-GB" altLang="en-US" sz="1600" b="1" dirty="0">
                <a:solidFill>
                  <a:srgbClr val="0070C0"/>
                </a:solidFill>
                <a:ea typeface="ＭＳ Ｐゴシック" panose="020B0600070205080204" pitchFamily="34" charset="-128"/>
              </a:rPr>
              <a:t>Step 1</a:t>
            </a:r>
            <a:r>
              <a:rPr lang="en-GB" altLang="en-US" sz="1600" dirty="0">
                <a:solidFill>
                  <a:srgbClr val="D10074"/>
                </a:solidFill>
                <a:ea typeface="ＭＳ Ｐゴシック" panose="020B0600070205080204" pitchFamily="34" charset="-128"/>
              </a:rPr>
              <a:t/>
            </a:r>
            <a:br>
              <a:rPr lang="en-GB" altLang="en-US" sz="1600" dirty="0">
                <a:solidFill>
                  <a:srgbClr val="D10074"/>
                </a:solidFill>
                <a:ea typeface="ＭＳ Ｐゴシック" panose="020B0600070205080204" pitchFamily="34" charset="-128"/>
              </a:rPr>
            </a:br>
            <a:r>
              <a:rPr lang="en-GB" altLang="en-US" sz="1600" dirty="0">
                <a:ea typeface="ＭＳ Ｐゴシック" panose="020B0600070205080204" pitchFamily="34" charset="-128"/>
              </a:rPr>
              <a:t>All on time preferences are sorted into schools – this will be the schools pot of applications. </a:t>
            </a:r>
          </a:p>
          <a:p>
            <a:pPr marL="0" indent="0">
              <a:buFontTx/>
              <a:buNone/>
            </a:pPr>
            <a:r>
              <a:rPr lang="en-GB" altLang="en-US" sz="1600" b="1" dirty="0">
                <a:solidFill>
                  <a:srgbClr val="0070C0"/>
                </a:solidFill>
                <a:ea typeface="ＭＳ Ｐゴシック" panose="020B0600070205080204" pitchFamily="34" charset="-128"/>
              </a:rPr>
              <a:t>Step </a:t>
            </a:r>
            <a:r>
              <a:rPr lang="en-GB" altLang="en-US" sz="1600" b="1" dirty="0" smtClean="0">
                <a:solidFill>
                  <a:srgbClr val="0070C0"/>
                </a:solidFill>
                <a:ea typeface="ＭＳ Ｐゴシック" panose="020B0600070205080204" pitchFamily="34" charset="-128"/>
              </a:rPr>
              <a:t>2</a:t>
            </a:r>
            <a:r>
              <a:rPr lang="en-GB" altLang="en-US" sz="1600" b="1" dirty="0" smtClean="0">
                <a:solidFill>
                  <a:srgbClr val="EF7D04"/>
                </a:solidFill>
                <a:ea typeface="ＭＳ Ｐゴシック" panose="020B0600070205080204" pitchFamily="34" charset="-128"/>
              </a:rPr>
              <a:t/>
            </a:r>
            <a:br>
              <a:rPr lang="en-GB" altLang="en-US" sz="1600" b="1" dirty="0" smtClean="0">
                <a:solidFill>
                  <a:srgbClr val="EF7D04"/>
                </a:solidFill>
                <a:ea typeface="ＭＳ Ｐゴシック" panose="020B0600070205080204" pitchFamily="34" charset="-128"/>
              </a:rPr>
            </a:br>
            <a:r>
              <a:rPr lang="en-GB" altLang="en-US" sz="1600" dirty="0" smtClean="0">
                <a:ea typeface="ＭＳ Ｐゴシック" panose="020B0600070205080204" pitchFamily="34" charset="-128"/>
              </a:rPr>
              <a:t>Schools </a:t>
            </a:r>
            <a:r>
              <a:rPr lang="en-GB" altLang="en-US" sz="1600" dirty="0">
                <a:ea typeface="ＭＳ Ｐゴシック" panose="020B0600070205080204" pitchFamily="34" charset="-128"/>
              </a:rPr>
              <a:t>then order all the applications by applying their published admissions  criteria also known as the oversubscription criteria.  </a:t>
            </a:r>
            <a:endParaRPr lang="en-GB" altLang="en-US" sz="1600" dirty="0" smtClean="0">
              <a:ea typeface="ＭＳ Ｐゴシック" panose="020B0600070205080204" pitchFamily="34" charset="-128"/>
            </a:endParaRPr>
          </a:p>
          <a:p>
            <a:pPr marL="0" indent="0">
              <a:buFontTx/>
              <a:buNone/>
            </a:pPr>
            <a:r>
              <a:rPr lang="en-GB" altLang="en-US" sz="1600" dirty="0" smtClean="0">
                <a:ea typeface="ＭＳ Ｐゴシック" panose="020B0600070205080204" pitchFamily="34" charset="-128"/>
              </a:rPr>
              <a:t>This </a:t>
            </a:r>
            <a:r>
              <a:rPr lang="en-GB" altLang="en-US" sz="1600" dirty="0">
                <a:ea typeface="ＭＳ Ｐゴシック" panose="020B0600070205080204" pitchFamily="34" charset="-128"/>
              </a:rPr>
              <a:t>ordering is officially known as ranking, the child with the highest priority will be rank number one and so on until every application for every school has a rank number.  </a:t>
            </a:r>
            <a:endParaRPr lang="en-GB" altLang="en-US" sz="1600" dirty="0" smtClean="0">
              <a:ea typeface="ＭＳ Ｐゴシック" panose="020B0600070205080204" pitchFamily="34" charset="-128"/>
            </a:endParaRPr>
          </a:p>
          <a:p>
            <a:pPr marL="0" indent="0">
              <a:buFontTx/>
              <a:buNone/>
            </a:pPr>
            <a:r>
              <a:rPr lang="en-GB" altLang="en-US" sz="1600" dirty="0" smtClean="0">
                <a:ea typeface="ＭＳ Ｐゴシック" panose="020B0600070205080204" pitchFamily="34" charset="-128"/>
              </a:rPr>
              <a:t>At </a:t>
            </a:r>
            <a:r>
              <a:rPr lang="en-GB" altLang="en-US" sz="1600" dirty="0">
                <a:ea typeface="ＭＳ Ｐゴシック" panose="020B0600070205080204" pitchFamily="34" charset="-128"/>
              </a:rPr>
              <a:t>this </a:t>
            </a:r>
            <a:r>
              <a:rPr lang="en-GB" altLang="en-US" sz="1600" dirty="0" smtClean="0">
                <a:ea typeface="ＭＳ Ｐゴシック" panose="020B0600070205080204" pitchFamily="34" charset="-128"/>
              </a:rPr>
              <a:t>stage, the </a:t>
            </a:r>
            <a:r>
              <a:rPr lang="en-GB" altLang="en-US" sz="1600" dirty="0">
                <a:ea typeface="ＭＳ Ｐゴシック" panose="020B0600070205080204" pitchFamily="34" charset="-128"/>
              </a:rPr>
              <a:t>preference order is not used and is not even known by schools.</a:t>
            </a:r>
          </a:p>
        </p:txBody>
      </p:sp>
    </p:spTree>
    <p:extLst>
      <p:ext uri="{BB962C8B-B14F-4D97-AF65-F5344CB8AC3E}">
        <p14:creationId xmlns:p14="http://schemas.microsoft.com/office/powerpoint/2010/main" val="80603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464"/>
            <a:ext cx="7886700" cy="1280159"/>
          </a:xfrm>
        </p:spPr>
        <p:txBody>
          <a:bodyPr/>
          <a:lstStyle/>
          <a:p>
            <a:r>
              <a:rPr lang="en-GB" altLang="en-US" b="1" dirty="0">
                <a:solidFill>
                  <a:schemeClr val="bg1"/>
                </a:solidFill>
                <a:ea typeface="ＭＳ Ｐゴシック" panose="020B0600070205080204" pitchFamily="34" charset="-128"/>
              </a:rPr>
              <a:t>True or false?</a:t>
            </a:r>
            <a:endParaRPr lang="en-GB" dirty="0">
              <a:solidFill>
                <a:schemeClr val="bg1"/>
              </a:solidFill>
            </a:endParaRPr>
          </a:p>
        </p:txBody>
      </p:sp>
      <p:sp>
        <p:nvSpPr>
          <p:cNvPr id="3" name="Content Placeholder 2"/>
          <p:cNvSpPr>
            <a:spLocks noGrp="1"/>
          </p:cNvSpPr>
          <p:nvPr>
            <p:ph idx="1"/>
          </p:nvPr>
        </p:nvSpPr>
        <p:spPr>
          <a:xfrm>
            <a:off x="304800" y="1532709"/>
            <a:ext cx="7341326" cy="4644254"/>
          </a:xfrm>
        </p:spPr>
        <p:txBody>
          <a:bodyPr>
            <a:normAutofit/>
          </a:bodyPr>
          <a:lstStyle/>
          <a:p>
            <a:pPr>
              <a:defRPr/>
            </a:pPr>
            <a:r>
              <a:rPr lang="en-GB" altLang="en-US" sz="2000" dirty="0">
                <a:ea typeface="ＭＳ Ｐゴシック" panose="020B0600070205080204" pitchFamily="34" charset="-128"/>
              </a:rPr>
              <a:t>It’s my </a:t>
            </a:r>
            <a:r>
              <a:rPr lang="en-GB" altLang="en-US" sz="2000" dirty="0" smtClean="0">
                <a:ea typeface="ＭＳ Ｐゴシック" panose="020B0600070205080204" pitchFamily="34" charset="-128"/>
              </a:rPr>
              <a:t>daughter’s Human </a:t>
            </a:r>
            <a:r>
              <a:rPr lang="en-GB" altLang="en-US" sz="2000" dirty="0">
                <a:ea typeface="ＭＳ Ｐゴシック" panose="020B0600070205080204" pitchFamily="34" charset="-128"/>
              </a:rPr>
              <a:t>Right to be given a place at a girls </a:t>
            </a:r>
            <a:r>
              <a:rPr lang="en-GB" altLang="en-US" sz="2000" smtClean="0">
                <a:ea typeface="ＭＳ Ｐゴシック" panose="020B0600070205080204" pitchFamily="34" charset="-128"/>
              </a:rPr>
              <a:t>only school, </a:t>
            </a:r>
            <a:r>
              <a:rPr lang="en-GB" altLang="en-US" sz="2000" dirty="0">
                <a:ea typeface="ＭＳ Ｐゴシック" panose="020B0600070205080204" pitchFamily="34" charset="-128"/>
              </a:rPr>
              <a:t>if that is what we want. </a:t>
            </a:r>
          </a:p>
          <a:p>
            <a:pPr marL="0" indent="0">
              <a:buFontTx/>
              <a:buNone/>
              <a:defRPr/>
            </a:pPr>
            <a:r>
              <a:rPr lang="en-GB" altLang="en-US" sz="2000" b="1" dirty="0">
                <a:solidFill>
                  <a:srgbClr val="7030A0"/>
                </a:solidFill>
                <a:ea typeface="ＭＳ Ｐゴシック" panose="020B0600070205080204" pitchFamily="34" charset="-128"/>
              </a:rPr>
              <a:t>False</a:t>
            </a:r>
            <a:r>
              <a:rPr lang="en-GB" altLang="en-US" sz="2000" b="1" dirty="0">
                <a:solidFill>
                  <a:srgbClr val="D10074"/>
                </a:solidFill>
                <a:ea typeface="ＭＳ Ｐゴシック" panose="020B0600070205080204" pitchFamily="34" charset="-128"/>
              </a:rPr>
              <a:t> </a:t>
            </a:r>
            <a:r>
              <a:rPr lang="en-GB" altLang="en-US" sz="2000" b="1" dirty="0">
                <a:ea typeface="ＭＳ Ｐゴシック" panose="020B0600070205080204" pitchFamily="34" charset="-128"/>
              </a:rPr>
              <a:t>- </a:t>
            </a:r>
            <a:r>
              <a:rPr lang="en-GB" altLang="en-US" sz="2000" dirty="0">
                <a:ea typeface="ＭＳ Ｐゴシック" panose="020B0600070205080204" pitchFamily="34" charset="-128"/>
              </a:rPr>
              <a:t>  </a:t>
            </a:r>
            <a:r>
              <a:rPr lang="en-GB" sz="2000" dirty="0"/>
              <a:t>Protocol 1, Article 2 protects your right to an effective education. Parents also have a right to ensure that their religious and philosophical beliefs are respected during their children’s education. The right to education does not give you the right to learn whatever you want, wherever you want. </a:t>
            </a:r>
            <a:endParaRPr lang="en-GB" altLang="en-US" sz="2000" dirty="0">
              <a:ea typeface="ＭＳ Ｐゴシック" panose="020B0600070205080204" pitchFamily="34" charset="-128"/>
            </a:endParaRPr>
          </a:p>
          <a:p>
            <a:pPr marL="0" indent="0">
              <a:buFontTx/>
              <a:buNone/>
              <a:defRPr/>
            </a:pPr>
            <a:endParaRPr lang="en-GB" altLang="en-US" sz="2000" dirty="0">
              <a:ea typeface="ＭＳ Ｐゴシック" panose="020B0600070205080204" pitchFamily="34" charset="-128"/>
            </a:endParaRPr>
          </a:p>
          <a:p>
            <a:pPr>
              <a:defRPr/>
            </a:pPr>
            <a:r>
              <a:rPr lang="en-GB" altLang="en-US" sz="2000" dirty="0">
                <a:ea typeface="ＭＳ Ｐゴシック" panose="020B0600070205080204" pitchFamily="34" charset="-128"/>
              </a:rPr>
              <a:t>I do not have to send my child to school until they get a </a:t>
            </a:r>
            <a:r>
              <a:rPr lang="en-GB" altLang="en-US" sz="2000" dirty="0" smtClean="0">
                <a:ea typeface="ＭＳ Ｐゴシック" panose="020B0600070205080204" pitchFamily="34" charset="-128"/>
              </a:rPr>
              <a:t>place                              one </a:t>
            </a:r>
            <a:r>
              <a:rPr lang="en-GB" altLang="en-US" sz="2000" dirty="0">
                <a:ea typeface="ＭＳ Ｐゴシック" panose="020B0600070205080204" pitchFamily="34" charset="-128"/>
              </a:rPr>
              <a:t>at one of my preferred schools.</a:t>
            </a:r>
          </a:p>
          <a:p>
            <a:pPr marL="0" indent="0">
              <a:buFontTx/>
              <a:buNone/>
              <a:defRPr/>
            </a:pPr>
            <a:r>
              <a:rPr lang="en-GB" altLang="en-US" sz="2000" b="1" dirty="0">
                <a:solidFill>
                  <a:srgbClr val="7030A0"/>
                </a:solidFill>
                <a:ea typeface="ＭＳ Ｐゴシック" panose="020B0600070205080204" pitchFamily="34" charset="-128"/>
              </a:rPr>
              <a:t>False</a:t>
            </a:r>
            <a:r>
              <a:rPr lang="en-GB" altLang="en-US" sz="2000" b="1" dirty="0">
                <a:solidFill>
                  <a:srgbClr val="D10074"/>
                </a:solidFill>
                <a:ea typeface="ＭＳ Ｐゴシック" panose="020B0600070205080204" pitchFamily="34" charset="-128"/>
              </a:rPr>
              <a:t> </a:t>
            </a:r>
            <a:r>
              <a:rPr lang="en-GB" altLang="en-US" sz="2000" dirty="0">
                <a:ea typeface="ＭＳ Ｐゴシック" panose="020B0600070205080204" pitchFamily="34" charset="-128"/>
              </a:rPr>
              <a:t>-  parents must ensure their child is educated so they </a:t>
            </a:r>
            <a:r>
              <a:rPr lang="en-GB" altLang="en-US" sz="2000" dirty="0" smtClean="0">
                <a:ea typeface="ＭＳ Ｐゴシック" panose="020B0600070205080204" pitchFamily="34" charset="-128"/>
              </a:rPr>
              <a:t>            must </a:t>
            </a:r>
            <a:r>
              <a:rPr lang="en-GB" altLang="en-US" sz="2000" dirty="0">
                <a:ea typeface="ＭＳ Ｐゴシック" panose="020B0600070205080204" pitchFamily="34" charset="-128"/>
              </a:rPr>
              <a:t>ensure their child attends the school they have been </a:t>
            </a:r>
            <a:r>
              <a:rPr lang="en-GB" altLang="en-US" sz="2000" dirty="0" smtClean="0">
                <a:ea typeface="ＭＳ Ｐゴシック" panose="020B0600070205080204" pitchFamily="34" charset="-128"/>
              </a:rPr>
              <a:t>           offered </a:t>
            </a:r>
            <a:r>
              <a:rPr lang="en-GB" altLang="en-US" sz="2000" dirty="0">
                <a:ea typeface="ＭＳ Ｐゴシック" panose="020B0600070205080204" pitchFamily="34" charset="-128"/>
              </a:rPr>
              <a:t>or make suitable alternative arrangements. </a:t>
            </a:r>
          </a:p>
        </p:txBody>
      </p:sp>
      <p:pic>
        <p:nvPicPr>
          <p:cNvPr id="4" name="Picture 3"/>
          <p:cNvPicPr>
            <a:picLocks noChangeAspect="1"/>
          </p:cNvPicPr>
          <p:nvPr/>
        </p:nvPicPr>
        <p:blipFill>
          <a:blip r:embed="rId2"/>
          <a:stretch>
            <a:fillRect/>
          </a:stretch>
        </p:blipFill>
        <p:spPr>
          <a:xfrm>
            <a:off x="7471954" y="1532709"/>
            <a:ext cx="1484446" cy="4440812"/>
          </a:xfrm>
          <a:prstGeom prst="rect">
            <a:avLst/>
          </a:prstGeom>
        </p:spPr>
      </p:pic>
    </p:spTree>
    <p:extLst>
      <p:ext uri="{BB962C8B-B14F-4D97-AF65-F5344CB8AC3E}">
        <p14:creationId xmlns:p14="http://schemas.microsoft.com/office/powerpoint/2010/main" val="2839973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17714"/>
            <a:ext cx="7886700" cy="1302809"/>
          </a:xfrm>
        </p:spPr>
        <p:txBody>
          <a:bodyPr>
            <a:normAutofit/>
          </a:bodyPr>
          <a:lstStyle/>
          <a:p>
            <a:r>
              <a:rPr lang="en-GB" altLang="en-US" sz="4800" b="1" dirty="0">
                <a:solidFill>
                  <a:schemeClr val="bg1"/>
                </a:solidFill>
                <a:ea typeface="ＭＳ Ｐゴシック" panose="020B0600070205080204" pitchFamily="34" charset="-128"/>
              </a:rPr>
              <a:t>Myth </a:t>
            </a:r>
            <a:r>
              <a:rPr lang="en-GB" altLang="en-US" sz="4800" b="1" dirty="0" smtClean="0">
                <a:solidFill>
                  <a:schemeClr val="bg1"/>
                </a:solidFill>
                <a:ea typeface="ＭＳ Ｐゴシック" panose="020B0600070205080204" pitchFamily="34" charset="-128"/>
              </a:rPr>
              <a:t>busting</a:t>
            </a:r>
            <a:endParaRPr lang="en-GB" sz="4800" dirty="0">
              <a:solidFill>
                <a:schemeClr val="bg1"/>
              </a:solidFill>
            </a:endParaRPr>
          </a:p>
        </p:txBody>
      </p:sp>
      <p:sp>
        <p:nvSpPr>
          <p:cNvPr id="5" name="Content Placeholder 4"/>
          <p:cNvSpPr>
            <a:spLocks noGrp="1"/>
          </p:cNvSpPr>
          <p:nvPr>
            <p:ph idx="1"/>
          </p:nvPr>
        </p:nvSpPr>
        <p:spPr>
          <a:xfrm>
            <a:off x="628649" y="1520524"/>
            <a:ext cx="8323761" cy="4656440"/>
          </a:xfrm>
        </p:spPr>
        <p:txBody>
          <a:bodyPr>
            <a:normAutofit/>
          </a:bodyPr>
          <a:lstStyle/>
          <a:p>
            <a:pPr marL="0" indent="0">
              <a:buNone/>
              <a:defRPr/>
            </a:pPr>
            <a:endParaRPr lang="en-GB" sz="1800" dirty="0"/>
          </a:p>
          <a:p>
            <a:pPr>
              <a:defRPr/>
            </a:pPr>
            <a:r>
              <a:rPr lang="en-GB" sz="1800" dirty="0" smtClean="0"/>
              <a:t>Naming </a:t>
            </a:r>
            <a:r>
              <a:rPr lang="en-GB" sz="1800" dirty="0"/>
              <a:t>only one preference means you can only </a:t>
            </a:r>
            <a:r>
              <a:rPr lang="en-GB" sz="1800" dirty="0" smtClean="0"/>
              <a:t>be                                 </a:t>
            </a:r>
            <a:r>
              <a:rPr lang="en-GB" sz="1800" dirty="0"/>
              <a:t>offered that school. </a:t>
            </a:r>
            <a:r>
              <a:rPr lang="en-GB" sz="1800" dirty="0" smtClean="0"/>
              <a:t/>
            </a:r>
            <a:br>
              <a:rPr lang="en-GB" sz="1800" dirty="0" smtClean="0"/>
            </a:br>
            <a:r>
              <a:rPr lang="en-GB" sz="1800" b="1" dirty="0" smtClean="0">
                <a:solidFill>
                  <a:srgbClr val="E5232E"/>
                </a:solidFill>
              </a:rPr>
              <a:t>False</a:t>
            </a:r>
            <a:r>
              <a:rPr lang="en-GB" sz="1800" dirty="0" smtClean="0"/>
              <a:t> </a:t>
            </a:r>
            <a:r>
              <a:rPr lang="en-GB" sz="1800" dirty="0"/>
              <a:t>– every preference is considered using the </a:t>
            </a:r>
            <a:r>
              <a:rPr lang="en-GB" sz="1800" dirty="0" smtClean="0"/>
              <a:t>                                      same </a:t>
            </a:r>
            <a:r>
              <a:rPr lang="en-GB" sz="1800" dirty="0"/>
              <a:t>rules. </a:t>
            </a:r>
          </a:p>
          <a:p>
            <a:pPr>
              <a:defRPr/>
            </a:pPr>
            <a:endParaRPr lang="en-GB" sz="1800" dirty="0"/>
          </a:p>
          <a:p>
            <a:pPr>
              <a:defRPr/>
            </a:pPr>
            <a:r>
              <a:rPr lang="en-GB" sz="1800" dirty="0"/>
              <a:t>You don’t need to name the school where your older children </a:t>
            </a:r>
            <a:r>
              <a:rPr lang="en-GB" sz="1800" dirty="0" smtClean="0"/>
              <a:t>                              are </a:t>
            </a:r>
            <a:r>
              <a:rPr lang="en-GB" sz="1800" dirty="0"/>
              <a:t>on roll because they save your child a place. </a:t>
            </a:r>
            <a:r>
              <a:rPr lang="en-GB" sz="1800" dirty="0" smtClean="0"/>
              <a:t/>
            </a:r>
            <a:br>
              <a:rPr lang="en-GB" sz="1800" dirty="0" smtClean="0"/>
            </a:br>
            <a:r>
              <a:rPr lang="en-GB" sz="1800" b="1" dirty="0" smtClean="0">
                <a:solidFill>
                  <a:srgbClr val="E5232E"/>
                </a:solidFill>
              </a:rPr>
              <a:t>False</a:t>
            </a:r>
            <a:r>
              <a:rPr lang="en-GB" sz="1800" dirty="0" smtClean="0"/>
              <a:t> </a:t>
            </a:r>
            <a:r>
              <a:rPr lang="en-GB" sz="1800" dirty="0"/>
              <a:t>– the law does not allow places to be reserved, to be considered you must apply.  </a:t>
            </a:r>
          </a:p>
          <a:p>
            <a:pPr marL="0" indent="0">
              <a:buFontTx/>
              <a:buNone/>
              <a:defRPr/>
            </a:pPr>
            <a:r>
              <a:rPr lang="en-GB" sz="1800" dirty="0"/>
              <a:t> </a:t>
            </a:r>
          </a:p>
          <a:p>
            <a:pPr>
              <a:defRPr/>
            </a:pPr>
            <a:r>
              <a:rPr lang="en-GB" sz="1800" dirty="0"/>
              <a:t>All applicants must be offered one of their preferred schools. </a:t>
            </a:r>
            <a:r>
              <a:rPr lang="en-GB" sz="1800" dirty="0" smtClean="0"/>
              <a:t/>
            </a:r>
            <a:br>
              <a:rPr lang="en-GB" sz="1800" dirty="0" smtClean="0"/>
            </a:br>
            <a:r>
              <a:rPr lang="en-GB" sz="1800" b="1" dirty="0" smtClean="0">
                <a:solidFill>
                  <a:srgbClr val="E5232E"/>
                </a:solidFill>
              </a:rPr>
              <a:t>False</a:t>
            </a:r>
            <a:r>
              <a:rPr lang="en-GB" sz="1800" b="1" dirty="0" smtClean="0">
                <a:solidFill>
                  <a:srgbClr val="D10074"/>
                </a:solidFill>
              </a:rPr>
              <a:t> </a:t>
            </a:r>
            <a:r>
              <a:rPr lang="en-GB" sz="1800" dirty="0"/>
              <a:t>– the local authority must provide every child living in the borough with a school place, but we only offer a place at a preferred school where it is possible based on supply and demand.</a:t>
            </a:r>
          </a:p>
        </p:txBody>
      </p:sp>
      <p:pic>
        <p:nvPicPr>
          <p:cNvPr id="6" name="Picture 5" descr="When storytelling overcomes the myths of develop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88680">
            <a:off x="6432532" y="1847362"/>
            <a:ext cx="2336367" cy="1795359"/>
          </a:xfrm>
          <a:prstGeom prst="rect">
            <a:avLst/>
          </a:prstGeom>
        </p:spPr>
      </p:pic>
    </p:spTree>
    <p:extLst>
      <p:ext uri="{BB962C8B-B14F-4D97-AF65-F5344CB8AC3E}">
        <p14:creationId xmlns:p14="http://schemas.microsoft.com/office/powerpoint/2010/main" val="3682504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670"/>
            <a:ext cx="7886700" cy="1497873"/>
          </a:xfrm>
        </p:spPr>
        <p:txBody>
          <a:bodyPr>
            <a:normAutofit/>
          </a:bodyPr>
          <a:lstStyle/>
          <a:p>
            <a:r>
              <a:rPr lang="en-GB" altLang="en-US" sz="3600" b="1" dirty="0">
                <a:solidFill>
                  <a:schemeClr val="bg1"/>
                </a:solidFill>
                <a:ea typeface="ＭＳ Ｐゴシック" panose="020B0600070205080204" pitchFamily="34" charset="-128"/>
              </a:rPr>
              <a:t>Now you are ready to </a:t>
            </a:r>
            <a:r>
              <a:rPr lang="en-GB" altLang="en-US" sz="3600" b="1" dirty="0" smtClean="0">
                <a:solidFill>
                  <a:schemeClr val="bg1"/>
                </a:solidFill>
                <a:ea typeface="ＭＳ Ｐゴシック" panose="020B0600070205080204" pitchFamily="34" charset="-128"/>
              </a:rPr>
              <a:t/>
            </a:r>
            <a:br>
              <a:rPr lang="en-GB" altLang="en-US" sz="3600" b="1" dirty="0" smtClean="0">
                <a:solidFill>
                  <a:schemeClr val="bg1"/>
                </a:solidFill>
                <a:ea typeface="ＭＳ Ｐゴシック" panose="020B0600070205080204" pitchFamily="34" charset="-128"/>
              </a:rPr>
            </a:br>
            <a:r>
              <a:rPr lang="en-GB" altLang="en-US" sz="3600" b="1" dirty="0" smtClean="0">
                <a:solidFill>
                  <a:schemeClr val="bg1"/>
                </a:solidFill>
                <a:ea typeface="ＭＳ Ｐゴシック" panose="020B0600070205080204" pitchFamily="34" charset="-128"/>
              </a:rPr>
              <a:t>complete </a:t>
            </a:r>
            <a:r>
              <a:rPr lang="en-GB" altLang="en-US" sz="3600" b="1" dirty="0">
                <a:solidFill>
                  <a:schemeClr val="bg1"/>
                </a:solidFill>
                <a:ea typeface="ＭＳ Ｐゴシック" panose="020B0600070205080204" pitchFamily="34" charset="-128"/>
              </a:rPr>
              <a:t>your application</a:t>
            </a:r>
            <a:endParaRPr lang="en-GB" sz="3600" dirty="0">
              <a:solidFill>
                <a:schemeClr val="bg1"/>
              </a:solidFill>
            </a:endParaRPr>
          </a:p>
        </p:txBody>
      </p:sp>
      <p:sp>
        <p:nvSpPr>
          <p:cNvPr id="3" name="Content Placeholder 2"/>
          <p:cNvSpPr>
            <a:spLocks noGrp="1"/>
          </p:cNvSpPr>
          <p:nvPr>
            <p:ph idx="1"/>
          </p:nvPr>
        </p:nvSpPr>
        <p:spPr>
          <a:xfrm>
            <a:off x="628650" y="1480457"/>
            <a:ext cx="7886700" cy="4696506"/>
          </a:xfrm>
        </p:spPr>
        <p:txBody>
          <a:bodyPr>
            <a:normAutofit/>
          </a:bodyPr>
          <a:lstStyle/>
          <a:p>
            <a:pPr marL="0" indent="0" algn="ctr">
              <a:buFontTx/>
              <a:buNone/>
            </a:pPr>
            <a:endParaRPr lang="en-GB" altLang="en-US" sz="1800" dirty="0" smtClean="0">
              <a:ea typeface="ＭＳ Ｐゴシック" panose="020B0600070205080204" pitchFamily="34" charset="-128"/>
            </a:endParaRPr>
          </a:p>
          <a:p>
            <a:pPr marL="0" indent="0" algn="ctr">
              <a:buFontTx/>
              <a:buNone/>
            </a:pPr>
            <a:r>
              <a:rPr lang="en-GB" altLang="en-US" sz="1800" dirty="0" smtClean="0">
                <a:ea typeface="ＭＳ Ｐゴシック" panose="020B0600070205080204" pitchFamily="34" charset="-128"/>
              </a:rPr>
              <a:t>All </a:t>
            </a:r>
            <a:r>
              <a:rPr lang="en-GB" altLang="en-US" sz="1800" dirty="0">
                <a:ea typeface="ＭＳ Ｐゴシック" panose="020B0600070205080204" pitchFamily="34" charset="-128"/>
              </a:rPr>
              <a:t>local authorities are required to co-ordinate admissions for children moving from primary to secondary schools.  In London the 33 boroughs and many of the Home Counties work together to deliver Pan London co-ordination.</a:t>
            </a:r>
          </a:p>
          <a:p>
            <a:pPr marL="0" indent="0" algn="ctr">
              <a:buFontTx/>
              <a:buNone/>
            </a:pPr>
            <a:r>
              <a:rPr lang="en-GB" altLang="en-US" sz="1800" dirty="0" smtClean="0">
                <a:ea typeface="ＭＳ Ｐゴシック" panose="020B0600070205080204" pitchFamily="34" charset="-128"/>
              </a:rPr>
              <a:t>All </a:t>
            </a:r>
            <a:r>
              <a:rPr lang="en-GB" altLang="en-US" sz="1800" dirty="0">
                <a:ea typeface="ＭＳ Ｐゴシック" panose="020B0600070205080204" pitchFamily="34" charset="-128"/>
              </a:rPr>
              <a:t>London Boroughs use the same application system that you can access direct or via your home local authority</a:t>
            </a:r>
            <a:r>
              <a:rPr lang="en-GB" altLang="en-US" sz="1800" dirty="0" smtClean="0">
                <a:ea typeface="ＭＳ Ｐゴシック" panose="020B0600070205080204" pitchFamily="34" charset="-128"/>
              </a:rPr>
              <a:t>.</a:t>
            </a:r>
          </a:p>
          <a:p>
            <a:pPr marL="0" indent="0" algn="ctr">
              <a:buNone/>
            </a:pPr>
            <a:r>
              <a:rPr lang="en-GB" altLang="en-US" sz="1800" dirty="0">
                <a:solidFill>
                  <a:srgbClr val="EF7D04"/>
                </a:solidFill>
                <a:ea typeface="ＭＳ Ｐゴシック" panose="020B0600070205080204" pitchFamily="34" charset="-128"/>
                <a:hlinkClick r:id="rId2"/>
              </a:rPr>
              <a:t>https://www.eadmissions.org.uk/eAdmissions/app</a:t>
            </a:r>
            <a:r>
              <a:rPr lang="en-GB" altLang="en-US" sz="1800" dirty="0">
                <a:solidFill>
                  <a:srgbClr val="EF7D04"/>
                </a:solidFill>
                <a:ea typeface="ＭＳ Ｐゴシック" panose="020B0600070205080204" pitchFamily="34" charset="-128"/>
              </a:rPr>
              <a:t>  </a:t>
            </a:r>
            <a:endParaRPr lang="en-GB" altLang="en-US" sz="1800" dirty="0" smtClean="0">
              <a:solidFill>
                <a:srgbClr val="EF7D04"/>
              </a:solidFill>
              <a:ea typeface="ＭＳ Ｐゴシック" panose="020B0600070205080204" pitchFamily="34" charset="-128"/>
            </a:endParaRPr>
          </a:p>
          <a:p>
            <a:pPr marL="0" indent="0" algn="ctr">
              <a:buFontTx/>
              <a:buNone/>
            </a:pPr>
            <a:endParaRPr lang="en-GB" altLang="en-US" sz="1800" dirty="0">
              <a:ea typeface="ＭＳ Ｐゴシック" panose="020B0600070205080204" pitchFamily="34" charset="-128"/>
              <a:hlinkClick r:id="rId2"/>
            </a:endParaRPr>
          </a:p>
        </p:txBody>
      </p:sp>
      <p:pic>
        <p:nvPicPr>
          <p:cNvPr id="4" name="Picture 3"/>
          <p:cNvPicPr>
            <a:picLocks noChangeAspect="1"/>
          </p:cNvPicPr>
          <p:nvPr/>
        </p:nvPicPr>
        <p:blipFill>
          <a:blip r:embed="rId3"/>
          <a:stretch>
            <a:fillRect/>
          </a:stretch>
        </p:blipFill>
        <p:spPr>
          <a:xfrm>
            <a:off x="1738865" y="4211887"/>
            <a:ext cx="5474682" cy="1511939"/>
          </a:xfrm>
          <a:prstGeom prst="rect">
            <a:avLst/>
          </a:prstGeom>
        </p:spPr>
      </p:pic>
    </p:spTree>
    <p:extLst>
      <p:ext uri="{BB962C8B-B14F-4D97-AF65-F5344CB8AC3E}">
        <p14:creationId xmlns:p14="http://schemas.microsoft.com/office/powerpoint/2010/main" val="2138865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520"/>
            <a:ext cx="7886700" cy="1250994"/>
          </a:xfrm>
        </p:spPr>
        <p:txBody>
          <a:bodyPr>
            <a:normAutofit fontScale="90000"/>
          </a:bodyPr>
          <a:lstStyle/>
          <a:p>
            <a:r>
              <a:rPr lang="en-GB" sz="4000" b="1" dirty="0" smtClean="0">
                <a:solidFill>
                  <a:schemeClr val="bg1"/>
                </a:solidFill>
              </a:rPr>
              <a:t>Applications can be made </a:t>
            </a:r>
            <a:br>
              <a:rPr lang="en-GB" sz="4000" b="1" dirty="0" smtClean="0">
                <a:solidFill>
                  <a:schemeClr val="bg1"/>
                </a:solidFill>
              </a:rPr>
            </a:br>
            <a:r>
              <a:rPr lang="en-GB" sz="4000" b="1" dirty="0" smtClean="0">
                <a:solidFill>
                  <a:schemeClr val="bg1"/>
                </a:solidFill>
              </a:rPr>
              <a:t>using any device or a paper form</a:t>
            </a:r>
            <a:endParaRPr lang="en-GB" sz="4000" b="1" dirty="0">
              <a:solidFill>
                <a:schemeClr val="bg1"/>
              </a:solidFill>
            </a:endParaRPr>
          </a:p>
        </p:txBody>
      </p:sp>
      <p:pic>
        <p:nvPicPr>
          <p:cNvPr id="11" name="Content Placeholder 10"/>
          <p:cNvPicPr>
            <a:picLocks noGrp="1" noChangeAspect="1"/>
          </p:cNvPicPr>
          <p:nvPr>
            <p:ph idx="4294967295"/>
          </p:nvPr>
        </p:nvPicPr>
        <p:blipFill>
          <a:blip r:embed="rId2"/>
          <a:stretch>
            <a:fillRect/>
          </a:stretch>
        </p:blipFill>
        <p:spPr>
          <a:xfrm>
            <a:off x="0" y="2260600"/>
            <a:ext cx="3121025" cy="3481388"/>
          </a:xfrm>
          <a:prstGeom prst="rect">
            <a:avLst/>
          </a:prstGeom>
        </p:spPr>
      </p:pic>
      <p:pic>
        <p:nvPicPr>
          <p:cNvPr id="5" name="Picture 4"/>
          <p:cNvPicPr>
            <a:picLocks noChangeAspect="1"/>
          </p:cNvPicPr>
          <p:nvPr/>
        </p:nvPicPr>
        <p:blipFill>
          <a:blip r:embed="rId3"/>
          <a:stretch>
            <a:fillRect/>
          </a:stretch>
        </p:blipFill>
        <p:spPr>
          <a:xfrm>
            <a:off x="193652" y="4203016"/>
            <a:ext cx="2591025" cy="1938696"/>
          </a:xfrm>
          <a:prstGeom prst="rect">
            <a:avLst/>
          </a:prstGeom>
        </p:spPr>
      </p:pic>
      <p:pic>
        <p:nvPicPr>
          <p:cNvPr id="6" name="Picture 5"/>
          <p:cNvPicPr>
            <a:picLocks noChangeAspect="1"/>
          </p:cNvPicPr>
          <p:nvPr/>
        </p:nvPicPr>
        <p:blipFill>
          <a:blip r:embed="rId4"/>
          <a:stretch>
            <a:fillRect/>
          </a:stretch>
        </p:blipFill>
        <p:spPr>
          <a:xfrm>
            <a:off x="3169798" y="1537382"/>
            <a:ext cx="2035929" cy="1688235"/>
          </a:xfrm>
          <a:prstGeom prst="rect">
            <a:avLst/>
          </a:prstGeom>
        </p:spPr>
      </p:pic>
      <p:pic>
        <p:nvPicPr>
          <p:cNvPr id="8" name="Picture 7"/>
          <p:cNvPicPr>
            <a:picLocks noChangeAspect="1"/>
          </p:cNvPicPr>
          <p:nvPr/>
        </p:nvPicPr>
        <p:blipFill>
          <a:blip r:embed="rId5"/>
          <a:stretch>
            <a:fillRect/>
          </a:stretch>
        </p:blipFill>
        <p:spPr>
          <a:xfrm>
            <a:off x="6158817" y="1781238"/>
            <a:ext cx="2554863" cy="1911990"/>
          </a:xfrm>
          <a:prstGeom prst="rect">
            <a:avLst/>
          </a:prstGeom>
        </p:spPr>
      </p:pic>
      <p:pic>
        <p:nvPicPr>
          <p:cNvPr id="9" name="Picture 8"/>
          <p:cNvPicPr>
            <a:picLocks noChangeAspect="1"/>
          </p:cNvPicPr>
          <p:nvPr/>
        </p:nvPicPr>
        <p:blipFill>
          <a:blip r:embed="rId6"/>
          <a:stretch>
            <a:fillRect/>
          </a:stretch>
        </p:blipFill>
        <p:spPr>
          <a:xfrm>
            <a:off x="6026331" y="3753918"/>
            <a:ext cx="2606952" cy="2315956"/>
          </a:xfrm>
          <a:prstGeom prst="rect">
            <a:avLst/>
          </a:prstGeom>
        </p:spPr>
      </p:pic>
      <p:pic>
        <p:nvPicPr>
          <p:cNvPr id="10" name="Picture 9"/>
          <p:cNvPicPr>
            <a:picLocks noChangeAspect="1"/>
          </p:cNvPicPr>
          <p:nvPr/>
        </p:nvPicPr>
        <p:blipFill>
          <a:blip r:embed="rId7"/>
          <a:stretch>
            <a:fillRect/>
          </a:stretch>
        </p:blipFill>
        <p:spPr>
          <a:xfrm>
            <a:off x="387686" y="1781238"/>
            <a:ext cx="2545488" cy="2310031"/>
          </a:xfrm>
          <a:prstGeom prst="rect">
            <a:avLst/>
          </a:prstGeom>
        </p:spPr>
      </p:pic>
      <p:pic>
        <p:nvPicPr>
          <p:cNvPr id="12" name="Picture 11"/>
          <p:cNvPicPr>
            <a:picLocks noChangeAspect="1"/>
          </p:cNvPicPr>
          <p:nvPr/>
        </p:nvPicPr>
        <p:blipFill>
          <a:blip r:embed="rId2"/>
          <a:stretch>
            <a:fillRect/>
          </a:stretch>
        </p:blipFill>
        <p:spPr>
          <a:xfrm>
            <a:off x="2784677" y="3225617"/>
            <a:ext cx="3121423" cy="3006911"/>
          </a:xfrm>
          <a:prstGeom prst="rect">
            <a:avLst/>
          </a:prstGeom>
        </p:spPr>
      </p:pic>
    </p:spTree>
    <p:extLst>
      <p:ext uri="{BB962C8B-B14F-4D97-AF65-F5344CB8AC3E}">
        <p14:creationId xmlns:p14="http://schemas.microsoft.com/office/powerpoint/2010/main" val="3130192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04"/>
            <a:ext cx="7886700" cy="1297576"/>
          </a:xfrm>
        </p:spPr>
        <p:txBody>
          <a:bodyPr>
            <a:normAutofit/>
          </a:bodyPr>
          <a:lstStyle/>
          <a:p>
            <a:r>
              <a:rPr lang="en-GB" altLang="en-US" sz="3600" b="1" dirty="0">
                <a:solidFill>
                  <a:schemeClr val="bg1"/>
                </a:solidFill>
                <a:ea typeface="ＭＳ Ｐゴシック" panose="020B0600070205080204" pitchFamily="34" charset="-128"/>
              </a:rPr>
              <a:t>How to apply using the eAdmissions portal</a:t>
            </a:r>
            <a:endParaRPr lang="en-GB" sz="3600" dirty="0">
              <a:solidFill>
                <a:schemeClr val="bg1"/>
              </a:solidFill>
            </a:endParaRPr>
          </a:p>
        </p:txBody>
      </p:sp>
      <p:sp>
        <p:nvSpPr>
          <p:cNvPr id="3" name="Content Placeholder 2"/>
          <p:cNvSpPr>
            <a:spLocks noGrp="1"/>
          </p:cNvSpPr>
          <p:nvPr>
            <p:ph idx="1"/>
          </p:nvPr>
        </p:nvSpPr>
        <p:spPr>
          <a:xfrm>
            <a:off x="628650" y="1628504"/>
            <a:ext cx="7886700" cy="4267200"/>
          </a:xfrm>
        </p:spPr>
        <p:txBody>
          <a:bodyPr>
            <a:normAutofit/>
          </a:bodyPr>
          <a:lstStyle/>
          <a:p>
            <a:pPr marL="0" indent="0" algn="ctr">
              <a:buFontTx/>
              <a:buNone/>
            </a:pPr>
            <a:r>
              <a:rPr lang="en-GB" altLang="en-US" sz="1800" b="1" dirty="0">
                <a:ea typeface="ＭＳ Ｐゴシック" panose="020B0600070205080204" pitchFamily="34" charset="-128"/>
              </a:rPr>
              <a:t>Slides on the applications process are available on the Newham website</a:t>
            </a:r>
          </a:p>
          <a:p>
            <a:pPr marL="0" indent="0" algn="ctr">
              <a:buFontTx/>
              <a:buNone/>
            </a:pPr>
            <a:endParaRPr lang="en-GB" altLang="en-US" sz="1800" b="1" dirty="0" smtClean="0">
              <a:ea typeface="ＭＳ Ｐゴシック" panose="020B0600070205080204" pitchFamily="34" charset="-128"/>
            </a:endParaRPr>
          </a:p>
          <a:p>
            <a:pPr marL="0" indent="0" algn="ctr">
              <a:buFontTx/>
              <a:buNone/>
            </a:pPr>
            <a:r>
              <a:rPr lang="en-GB" altLang="en-US" sz="1800" b="1" dirty="0" smtClean="0">
                <a:ea typeface="ＭＳ Ｐゴシック" panose="020B0600070205080204" pitchFamily="34" charset="-128"/>
                <a:hlinkClick r:id="rId2"/>
              </a:rPr>
              <a:t>How to register for eAdmissions – step by step process (PowerPoint)</a:t>
            </a:r>
            <a:endParaRPr lang="en-GB" altLang="en-US" sz="1800" b="1" dirty="0">
              <a:ea typeface="ＭＳ Ｐゴシック" panose="020B0600070205080204" pitchFamily="34" charset="-128"/>
            </a:endParaRPr>
          </a:p>
          <a:p>
            <a:pPr marL="0" indent="0" algn="ctr">
              <a:buFontTx/>
              <a:buNone/>
            </a:pPr>
            <a:endParaRPr lang="en-GB" altLang="en-US" sz="1800" b="1" dirty="0">
              <a:ea typeface="ＭＳ Ｐゴシック" panose="020B0600070205080204" pitchFamily="34" charset="-128"/>
            </a:endParaRPr>
          </a:p>
          <a:p>
            <a:pPr marL="0" indent="0" algn="ctr">
              <a:buFontTx/>
              <a:buNone/>
            </a:pPr>
            <a:r>
              <a:rPr lang="en-GB" altLang="en-US" sz="1800" b="1" dirty="0">
                <a:ea typeface="ＭＳ Ｐゴシック" panose="020B0600070205080204" pitchFamily="34" charset="-128"/>
              </a:rPr>
              <a:t>All primary schools in Newham provide advice and support to families who cannot access the internet or just need help with the process. </a:t>
            </a:r>
          </a:p>
        </p:txBody>
      </p:sp>
      <p:pic>
        <p:nvPicPr>
          <p:cNvPr id="4" name="Picture 3"/>
          <p:cNvPicPr>
            <a:picLocks noChangeAspect="1"/>
          </p:cNvPicPr>
          <p:nvPr/>
        </p:nvPicPr>
        <p:blipFill>
          <a:blip r:embed="rId3"/>
          <a:stretch>
            <a:fillRect/>
          </a:stretch>
        </p:blipFill>
        <p:spPr>
          <a:xfrm>
            <a:off x="2450408" y="4359020"/>
            <a:ext cx="4243184" cy="1292464"/>
          </a:xfrm>
          <a:prstGeom prst="rect">
            <a:avLst/>
          </a:prstGeom>
        </p:spPr>
      </p:pic>
    </p:spTree>
    <p:extLst>
      <p:ext uri="{BB962C8B-B14F-4D97-AF65-F5344CB8AC3E}">
        <p14:creationId xmlns:p14="http://schemas.microsoft.com/office/powerpoint/2010/main" val="1609169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21"/>
            <a:ext cx="7886700" cy="1375953"/>
          </a:xfrm>
        </p:spPr>
        <p:txBody>
          <a:bodyPr>
            <a:normAutofit/>
          </a:bodyPr>
          <a:lstStyle/>
          <a:p>
            <a:r>
              <a:rPr lang="en-GB" sz="4000" b="1" dirty="0">
                <a:solidFill>
                  <a:schemeClr val="bg1"/>
                </a:solidFill>
              </a:rPr>
              <a:t>National Closing Day </a:t>
            </a:r>
            <a:r>
              <a:rPr lang="en-GB" sz="4000" b="1" dirty="0" smtClean="0">
                <a:solidFill>
                  <a:schemeClr val="bg1"/>
                </a:solidFill>
              </a:rPr>
              <a:t/>
            </a:r>
            <a:br>
              <a:rPr lang="en-GB" sz="4000" b="1" dirty="0" smtClean="0">
                <a:solidFill>
                  <a:schemeClr val="bg1"/>
                </a:solidFill>
              </a:rPr>
            </a:br>
            <a:r>
              <a:rPr lang="en-GB" sz="4000" b="1" dirty="0" smtClean="0">
                <a:solidFill>
                  <a:schemeClr val="bg1"/>
                </a:solidFill>
              </a:rPr>
              <a:t>31st </a:t>
            </a:r>
            <a:r>
              <a:rPr lang="en-GB" sz="4000" b="1" dirty="0">
                <a:solidFill>
                  <a:schemeClr val="bg1"/>
                </a:solidFill>
              </a:rPr>
              <a:t>October </a:t>
            </a:r>
            <a:r>
              <a:rPr lang="en-GB" sz="4000" b="1" dirty="0" smtClean="0">
                <a:solidFill>
                  <a:schemeClr val="bg1"/>
                </a:solidFill>
              </a:rPr>
              <a:t>2021</a:t>
            </a:r>
            <a:endParaRPr lang="en-GB" sz="4000" dirty="0">
              <a:solidFill>
                <a:schemeClr val="bg1"/>
              </a:solidFill>
            </a:endParaRPr>
          </a:p>
        </p:txBody>
      </p:sp>
      <p:sp>
        <p:nvSpPr>
          <p:cNvPr id="3" name="Content Placeholder 2"/>
          <p:cNvSpPr>
            <a:spLocks noGrp="1"/>
          </p:cNvSpPr>
          <p:nvPr>
            <p:ph idx="1"/>
          </p:nvPr>
        </p:nvSpPr>
        <p:spPr>
          <a:xfrm>
            <a:off x="330926" y="1645920"/>
            <a:ext cx="8508274" cy="4531043"/>
          </a:xfrm>
        </p:spPr>
        <p:txBody>
          <a:bodyPr>
            <a:normAutofit/>
          </a:bodyPr>
          <a:lstStyle/>
          <a:p>
            <a:pPr marL="0" indent="0" algn="ctr">
              <a:buNone/>
            </a:pPr>
            <a:r>
              <a:rPr lang="en-GB" sz="2000" b="1" dirty="0"/>
              <a:t>If you apply after this date your application will be processed as late!</a:t>
            </a:r>
            <a:br>
              <a:rPr lang="en-GB" sz="2000" b="1" dirty="0"/>
            </a:br>
            <a:r>
              <a:rPr lang="en-GB" sz="2000" b="1" dirty="0"/>
              <a:t/>
            </a:r>
            <a:br>
              <a:rPr lang="en-GB" sz="2000" b="1" dirty="0"/>
            </a:br>
            <a:r>
              <a:rPr lang="en-GB" sz="2000" b="1" dirty="0"/>
              <a:t>Remember by law late applicants can only be offered the places remaining after the on-time applicants have been given their schools.</a:t>
            </a:r>
            <a:endParaRPr lang="en-GB" sz="2000" dirty="0"/>
          </a:p>
        </p:txBody>
      </p:sp>
      <p:pic>
        <p:nvPicPr>
          <p:cNvPr id="4" name="Picture 3"/>
          <p:cNvPicPr>
            <a:picLocks noChangeAspect="1"/>
          </p:cNvPicPr>
          <p:nvPr/>
        </p:nvPicPr>
        <p:blipFill>
          <a:blip r:embed="rId2"/>
          <a:stretch>
            <a:fillRect/>
          </a:stretch>
        </p:blipFill>
        <p:spPr>
          <a:xfrm>
            <a:off x="1576252" y="3108961"/>
            <a:ext cx="5573485" cy="2756380"/>
          </a:xfrm>
          <a:prstGeom prst="rect">
            <a:avLst/>
          </a:prstGeom>
        </p:spPr>
      </p:pic>
    </p:spTree>
    <p:extLst>
      <p:ext uri="{BB962C8B-B14F-4D97-AF65-F5344CB8AC3E}">
        <p14:creationId xmlns:p14="http://schemas.microsoft.com/office/powerpoint/2010/main" val="2425908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590"/>
            <a:ext cx="7886700" cy="1375953"/>
          </a:xfrm>
        </p:spPr>
        <p:txBody>
          <a:bodyPr/>
          <a:lstStyle/>
          <a:p>
            <a:r>
              <a:rPr lang="en-GB" altLang="en-US" b="1" dirty="0">
                <a:solidFill>
                  <a:schemeClr val="bg1"/>
                </a:solidFill>
                <a:ea typeface="ＭＳ Ｐゴシック" panose="020B0600070205080204" pitchFamily="34" charset="-128"/>
              </a:rPr>
              <a:t>Faith Schools</a:t>
            </a:r>
            <a:endParaRPr lang="en-GB" dirty="0">
              <a:solidFill>
                <a:schemeClr val="bg1"/>
              </a:solidFill>
            </a:endParaRPr>
          </a:p>
        </p:txBody>
      </p:sp>
      <p:sp>
        <p:nvSpPr>
          <p:cNvPr id="3" name="Content Placeholder 2"/>
          <p:cNvSpPr>
            <a:spLocks noGrp="1"/>
          </p:cNvSpPr>
          <p:nvPr>
            <p:ph idx="1"/>
          </p:nvPr>
        </p:nvSpPr>
        <p:spPr>
          <a:xfrm>
            <a:off x="452845" y="1567543"/>
            <a:ext cx="8316685" cy="4609420"/>
          </a:xfrm>
        </p:spPr>
        <p:txBody>
          <a:bodyPr>
            <a:normAutofit fontScale="55000" lnSpcReduction="20000"/>
          </a:bodyPr>
          <a:lstStyle/>
          <a:p>
            <a:pPr marL="0" indent="0">
              <a:buFontTx/>
              <a:buNone/>
            </a:pPr>
            <a:r>
              <a:rPr lang="en-GB" altLang="en-US" dirty="0">
                <a:ea typeface="ＭＳ Ｐゴシック" panose="020B0600070205080204" pitchFamily="34" charset="-128"/>
              </a:rPr>
              <a:t>If parents/carers are applying for a faith school they must remember most require a supplementary application form (SIF) for the child to be considered under the faith based criteria, this is in addition to the main application not instead of.</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In Newham the closing date for the submission of a SIF direct to the schools is </a:t>
            </a:r>
          </a:p>
          <a:p>
            <a:pPr marL="0" indent="0" algn="ctr">
              <a:buFontTx/>
              <a:buNone/>
            </a:pPr>
            <a:endParaRPr lang="en-GB" altLang="en-US" sz="4000" b="1" dirty="0" smtClean="0">
              <a:solidFill>
                <a:srgbClr val="E5232E"/>
              </a:solidFill>
              <a:ea typeface="ＭＳ Ｐゴシック" panose="020B0600070205080204" pitchFamily="34" charset="-128"/>
            </a:endParaRPr>
          </a:p>
          <a:p>
            <a:pPr marL="0" indent="0" algn="ctr">
              <a:buFontTx/>
              <a:buNone/>
            </a:pPr>
            <a:r>
              <a:rPr lang="en-GB" altLang="en-US" sz="5900" b="1" dirty="0" smtClean="0">
                <a:solidFill>
                  <a:srgbClr val="E5232E"/>
                </a:solidFill>
                <a:ea typeface="ＭＳ Ｐゴシック" panose="020B0600070205080204" pitchFamily="34" charset="-128"/>
              </a:rPr>
              <a:t>31 </a:t>
            </a:r>
            <a:r>
              <a:rPr lang="en-GB" altLang="en-US" sz="5900" b="1" dirty="0">
                <a:solidFill>
                  <a:srgbClr val="E5232E"/>
                </a:solidFill>
                <a:ea typeface="ＭＳ Ｐゴシック" panose="020B0600070205080204" pitchFamily="34" charset="-128"/>
              </a:rPr>
              <a:t>October </a:t>
            </a:r>
            <a:r>
              <a:rPr lang="en-GB" altLang="en-US" sz="5900" b="1" dirty="0" smtClean="0">
                <a:solidFill>
                  <a:srgbClr val="E5232E"/>
                </a:solidFill>
                <a:ea typeface="ＭＳ Ｐゴシック" panose="020B0600070205080204" pitchFamily="34" charset="-128"/>
              </a:rPr>
              <a:t>2021  </a:t>
            </a:r>
          </a:p>
          <a:p>
            <a:pPr marL="0" indent="0" algn="ctr">
              <a:buFontTx/>
              <a:buNone/>
            </a:pPr>
            <a:endParaRPr lang="en-GB" altLang="en-US" dirty="0">
              <a:solidFill>
                <a:srgbClr val="E5232E"/>
              </a:solidFill>
              <a:ea typeface="ＭＳ Ｐゴシック" panose="020B0600070205080204" pitchFamily="34" charset="-128"/>
            </a:endParaRPr>
          </a:p>
          <a:p>
            <a:pPr marL="0" indent="0">
              <a:buFontTx/>
              <a:buNone/>
            </a:pPr>
            <a:r>
              <a:rPr lang="en-GB" altLang="en-US" dirty="0">
                <a:ea typeface="ＭＳ Ｐゴシック" panose="020B0600070205080204" pitchFamily="34" charset="-128"/>
              </a:rPr>
              <a:t>If a parent/carer names a faith school as a preference and does not submit a SIF their application will automatically be considered under the lowest priority category ‘All Other’ as the admissions committee will not have any information to add the child to a higher priority group.</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These forms must be sent direct to the school not the Local Authority and must not be attached to an online application.</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Remember for the process and dates for faith schools outside of Newham this may be different, so check the school website or call them.</a:t>
            </a:r>
          </a:p>
        </p:txBody>
      </p:sp>
    </p:spTree>
    <p:extLst>
      <p:ext uri="{BB962C8B-B14F-4D97-AF65-F5344CB8AC3E}">
        <p14:creationId xmlns:p14="http://schemas.microsoft.com/office/powerpoint/2010/main" val="277975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00297"/>
            <a:ext cx="7886700" cy="931817"/>
          </a:xfrm>
        </p:spPr>
        <p:txBody>
          <a:bodyPr>
            <a:normAutofit/>
          </a:bodyPr>
          <a:lstStyle/>
          <a:p>
            <a:r>
              <a:rPr lang="en-GB" sz="4000" b="1" dirty="0" smtClean="0">
                <a:solidFill>
                  <a:schemeClr val="bg1"/>
                </a:solidFill>
              </a:rPr>
              <a:t>National closing day</a:t>
            </a:r>
            <a:endParaRPr lang="en-GB" sz="4000" b="1" dirty="0">
              <a:solidFill>
                <a:schemeClr val="bg1"/>
              </a:solidFill>
            </a:endParaRPr>
          </a:p>
        </p:txBody>
      </p:sp>
      <p:sp>
        <p:nvSpPr>
          <p:cNvPr id="3" name="Text Placeholder 2"/>
          <p:cNvSpPr>
            <a:spLocks noGrp="1"/>
          </p:cNvSpPr>
          <p:nvPr>
            <p:ph type="body" idx="1"/>
          </p:nvPr>
        </p:nvSpPr>
        <p:spPr>
          <a:xfrm>
            <a:off x="623888" y="1628503"/>
            <a:ext cx="7886700" cy="4284617"/>
          </a:xfrm>
        </p:spPr>
        <p:txBody>
          <a:bodyPr>
            <a:normAutofit lnSpcReduction="10000"/>
          </a:bodyPr>
          <a:lstStyle/>
          <a:p>
            <a:r>
              <a:rPr lang="en-GB" altLang="en-US" sz="2800" b="1" dirty="0">
                <a:solidFill>
                  <a:srgbClr val="7030A0"/>
                </a:solidFill>
                <a:ea typeface="ＭＳ Ｐゴシック" panose="020B0600070205080204" pitchFamily="34" charset="-128"/>
              </a:rPr>
              <a:t>Step </a:t>
            </a:r>
            <a:r>
              <a:rPr lang="en-GB" altLang="en-US" sz="2800" b="1" dirty="0" smtClean="0">
                <a:solidFill>
                  <a:srgbClr val="7030A0"/>
                </a:solidFill>
                <a:ea typeface="ＭＳ Ｐゴシック" panose="020B0600070205080204" pitchFamily="34" charset="-128"/>
              </a:rPr>
              <a:t>1</a:t>
            </a:r>
            <a:br>
              <a:rPr lang="en-GB" altLang="en-US" sz="2800" b="1" dirty="0" smtClean="0">
                <a:solidFill>
                  <a:srgbClr val="7030A0"/>
                </a:solidFill>
                <a:ea typeface="ＭＳ Ｐゴシック" panose="020B0600070205080204" pitchFamily="34" charset="-128"/>
              </a:rPr>
            </a:br>
            <a:r>
              <a:rPr lang="en-GB" altLang="en-US" dirty="0" smtClean="0">
                <a:ea typeface="ＭＳ Ｐゴシック" panose="020B0600070205080204" pitchFamily="34" charset="-128"/>
              </a:rPr>
              <a:t>Add </a:t>
            </a:r>
            <a:r>
              <a:rPr lang="en-GB" altLang="en-US" dirty="0">
                <a:ea typeface="ＭＳ Ｐゴシック" panose="020B0600070205080204" pitchFamily="34" charset="-128"/>
              </a:rPr>
              <a:t>a reminder to your phone, calendar or diary at least 3 days before!</a:t>
            </a:r>
          </a:p>
          <a:p>
            <a:endParaRPr lang="en-GB" dirty="0" smtClean="0">
              <a:ea typeface="ＭＳ Ｐゴシック" panose="020B0600070205080204" pitchFamily="34" charset="-128"/>
            </a:endParaRPr>
          </a:p>
          <a:p>
            <a:endParaRPr lang="en-GB" dirty="0">
              <a:ea typeface="ＭＳ Ｐゴシック" panose="020B0600070205080204" pitchFamily="34" charset="-128"/>
            </a:endParaRPr>
          </a:p>
          <a:p>
            <a:endParaRPr lang="en-GB" dirty="0" smtClean="0">
              <a:ea typeface="ＭＳ Ｐゴシック" panose="020B0600070205080204" pitchFamily="34" charset="-128"/>
            </a:endParaRPr>
          </a:p>
          <a:p>
            <a:endParaRPr lang="en-GB" altLang="en-US" dirty="0" smtClean="0">
              <a:ea typeface="ＭＳ Ｐゴシック" panose="020B0600070205080204" pitchFamily="34" charset="-128"/>
            </a:endParaRPr>
          </a:p>
          <a:p>
            <a:endParaRPr lang="en-GB" altLang="en-US" dirty="0">
              <a:ea typeface="ＭＳ Ｐゴシック" panose="020B0600070205080204" pitchFamily="34" charset="-128"/>
            </a:endParaRPr>
          </a:p>
          <a:p>
            <a:r>
              <a:rPr lang="en-GB" altLang="en-US" dirty="0" smtClean="0">
                <a:ea typeface="ＭＳ Ｐゴシック" panose="020B0600070205080204" pitchFamily="34" charset="-128"/>
              </a:rPr>
              <a:t>National </a:t>
            </a:r>
            <a:r>
              <a:rPr lang="en-GB" altLang="en-US" dirty="0">
                <a:ea typeface="ＭＳ Ｐゴシック" panose="020B0600070205080204" pitchFamily="34" charset="-128"/>
              </a:rPr>
              <a:t>closing date for on time </a:t>
            </a:r>
            <a:r>
              <a:rPr lang="en-GB" altLang="en-US" dirty="0" smtClean="0">
                <a:ea typeface="ＭＳ Ｐゴシック" panose="020B0600070205080204" pitchFamily="34" charset="-128"/>
              </a:rPr>
              <a:t>applications</a:t>
            </a:r>
            <a:endParaRPr lang="en-GB" altLang="en-US" dirty="0">
              <a:ea typeface="ＭＳ Ｐゴシック" panose="020B0600070205080204" pitchFamily="34" charset="-128"/>
            </a:endParaRPr>
          </a:p>
          <a:p>
            <a:r>
              <a:rPr lang="en-GB" altLang="en-US" b="1" dirty="0" smtClean="0">
                <a:solidFill>
                  <a:srgbClr val="7030A0"/>
                </a:solidFill>
                <a:ea typeface="ＭＳ Ｐゴシック" panose="020B0600070205080204" pitchFamily="34" charset="-128"/>
              </a:rPr>
              <a:t>Sunday </a:t>
            </a:r>
            <a:r>
              <a:rPr lang="en-GB" altLang="en-US" b="1" dirty="0">
                <a:solidFill>
                  <a:srgbClr val="7030A0"/>
                </a:solidFill>
                <a:ea typeface="ＭＳ Ｐゴシック" panose="020B0600070205080204" pitchFamily="34" charset="-128"/>
              </a:rPr>
              <a:t>31 October </a:t>
            </a:r>
            <a:r>
              <a:rPr lang="en-GB" altLang="en-US" b="1" dirty="0" smtClean="0">
                <a:solidFill>
                  <a:srgbClr val="7030A0"/>
                </a:solidFill>
                <a:ea typeface="ＭＳ Ｐゴシック" panose="020B0600070205080204" pitchFamily="34" charset="-128"/>
              </a:rPr>
              <a:t>2021</a:t>
            </a:r>
            <a:endParaRPr lang="en-GB" altLang="en-US" b="1" dirty="0">
              <a:solidFill>
                <a:srgbClr val="7030A0"/>
              </a:solidFill>
              <a:ea typeface="ＭＳ Ｐゴシック" panose="020B0600070205080204" pitchFamily="34" charset="-128"/>
            </a:endParaRPr>
          </a:p>
          <a:p>
            <a:endParaRPr lang="en-GB" dirty="0">
              <a:ea typeface="ＭＳ Ｐゴシック" panose="020B0600070205080204" pitchFamily="34" charset="-128"/>
            </a:endParaRPr>
          </a:p>
        </p:txBody>
      </p:sp>
      <p:pic>
        <p:nvPicPr>
          <p:cNvPr id="8" name="Picture 11" descr="Diary School Office · Free vector graphic on Pixab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80" y="3209630"/>
            <a:ext cx="21605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pple iPhone 5S Mobile Phone Price in India &amp; Specifica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5269" y="2396263"/>
            <a:ext cx="2368730" cy="345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lendar 2021 year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532" y="2746986"/>
            <a:ext cx="2621280" cy="1585006"/>
          </a:xfrm>
          <a:prstGeom prst="rect">
            <a:avLst/>
          </a:prstGeom>
        </p:spPr>
      </p:pic>
    </p:spTree>
    <p:extLst>
      <p:ext uri="{BB962C8B-B14F-4D97-AF65-F5344CB8AC3E}">
        <p14:creationId xmlns:p14="http://schemas.microsoft.com/office/powerpoint/2010/main" val="3439244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754"/>
            <a:ext cx="7886700" cy="1297577"/>
          </a:xfrm>
        </p:spPr>
        <p:txBody>
          <a:bodyPr/>
          <a:lstStyle/>
          <a:p>
            <a:r>
              <a:rPr lang="en-US" altLang="en-US" b="1" dirty="0">
                <a:solidFill>
                  <a:schemeClr val="bg1"/>
                </a:solidFill>
                <a:ea typeface="ＭＳ Ｐゴシック" panose="020B0600070205080204" pitchFamily="34" charset="-128"/>
              </a:rPr>
              <a:t>What happens next?</a:t>
            </a:r>
            <a:endParaRPr lang="en-GB" dirty="0">
              <a:solidFill>
                <a:schemeClr val="bg1"/>
              </a:solidFill>
            </a:endParaRPr>
          </a:p>
        </p:txBody>
      </p:sp>
      <p:sp>
        <p:nvSpPr>
          <p:cNvPr id="3" name="Content Placeholder 2"/>
          <p:cNvSpPr>
            <a:spLocks noGrp="1"/>
          </p:cNvSpPr>
          <p:nvPr>
            <p:ph idx="1"/>
          </p:nvPr>
        </p:nvSpPr>
        <p:spPr>
          <a:xfrm>
            <a:off x="628650" y="1706880"/>
            <a:ext cx="7886700" cy="4470083"/>
          </a:xfrm>
        </p:spPr>
        <p:txBody>
          <a:bodyPr>
            <a:normAutofit/>
          </a:bodyPr>
          <a:lstStyle/>
          <a:p>
            <a:pPr marL="0" indent="0">
              <a:buFontTx/>
              <a:buNone/>
            </a:pPr>
            <a:r>
              <a:rPr lang="en-US" altLang="en-US" sz="2400" dirty="0">
                <a:ea typeface="ＭＳ Ｐゴシック" panose="020B0600070205080204" pitchFamily="34" charset="-128"/>
              </a:rPr>
              <a:t>Once you application has been successfully submitted through the eAdmissions portal an application reference will be issued which will look like this</a:t>
            </a:r>
            <a:r>
              <a:rPr lang="en-US" altLang="en-US" sz="2400" dirty="0" smtClean="0">
                <a:ea typeface="ＭＳ Ｐゴシック" panose="020B0600070205080204" pitchFamily="34" charset="-128"/>
              </a:rPr>
              <a:t>.</a:t>
            </a:r>
            <a:endParaRPr lang="en-US" altLang="en-US" sz="2400" dirty="0">
              <a:ea typeface="ＭＳ Ｐゴシック" panose="020B0600070205080204" pitchFamily="34" charset="-128"/>
            </a:endParaRPr>
          </a:p>
          <a:p>
            <a:pPr marL="0" indent="0">
              <a:buFontTx/>
              <a:buNone/>
            </a:pPr>
            <a:endParaRPr lang="en-US" altLang="en-US" sz="2400" b="1" dirty="0" smtClean="0">
              <a:solidFill>
                <a:srgbClr val="009999"/>
              </a:solidFill>
              <a:ea typeface="ＭＳ Ｐゴシック" panose="020B0600070205080204" pitchFamily="34" charset="-128"/>
            </a:endParaRPr>
          </a:p>
          <a:p>
            <a:pPr marL="0" indent="0">
              <a:buFontTx/>
              <a:buNone/>
            </a:pPr>
            <a:r>
              <a:rPr lang="en-US" altLang="en-US" sz="3200" b="1" dirty="0" smtClean="0">
                <a:solidFill>
                  <a:srgbClr val="009999"/>
                </a:solidFill>
                <a:ea typeface="ＭＳ Ｐゴシック" panose="020B0600070205080204" pitchFamily="34" charset="-128"/>
              </a:rPr>
              <a:t>316-2022-09-E-001234 </a:t>
            </a:r>
            <a:r>
              <a:rPr lang="en-US" altLang="en-US" sz="2400" b="1" dirty="0" smtClean="0">
                <a:solidFill>
                  <a:srgbClr val="009999"/>
                </a:solidFill>
                <a:ea typeface="ＭＳ Ｐゴシック" panose="020B0600070205080204" pitchFamily="34" charset="-128"/>
              </a:rPr>
              <a:t>                         </a:t>
            </a:r>
            <a:endParaRPr lang="en-US" altLang="en-US" sz="2400" b="1" dirty="0">
              <a:solidFill>
                <a:srgbClr val="009999"/>
              </a:solidFill>
              <a:ea typeface="ＭＳ Ｐゴシック" panose="020B0600070205080204" pitchFamily="34" charset="-128"/>
            </a:endParaRPr>
          </a:p>
          <a:p>
            <a:pPr marL="0" indent="0">
              <a:buFontTx/>
              <a:buNone/>
            </a:pPr>
            <a:endParaRPr lang="en-US" altLang="en-US" sz="2400" dirty="0" smtClean="0">
              <a:ea typeface="ＭＳ Ｐゴシック" panose="020B0600070205080204" pitchFamily="34" charset="-128"/>
            </a:endParaRPr>
          </a:p>
          <a:p>
            <a:pPr marL="0" indent="0">
              <a:buFontTx/>
              <a:buNone/>
            </a:pPr>
            <a:r>
              <a:rPr lang="en-US" altLang="en-US" sz="2400" dirty="0" smtClean="0">
                <a:ea typeface="ＭＳ Ｐゴシック" panose="020B0600070205080204" pitchFamily="34" charset="-128"/>
              </a:rPr>
              <a:t>Families then need </a:t>
            </a:r>
            <a:r>
              <a:rPr lang="en-US" altLang="en-US" sz="2400" dirty="0">
                <a:ea typeface="ＭＳ Ｐゴシック" panose="020B0600070205080204" pitchFamily="34" charset="-128"/>
              </a:rPr>
              <a:t>to wait until </a:t>
            </a:r>
            <a:endParaRPr lang="en-US" altLang="en-US" sz="2400" dirty="0" smtClean="0">
              <a:ea typeface="ＭＳ Ｐゴシック" panose="020B0600070205080204" pitchFamily="34" charset="-128"/>
            </a:endParaRPr>
          </a:p>
          <a:p>
            <a:pPr marL="0" indent="0">
              <a:buFontTx/>
              <a:buNone/>
            </a:pPr>
            <a:r>
              <a:rPr lang="en-US" altLang="en-US" sz="2400" dirty="0" smtClean="0">
                <a:ea typeface="ＭＳ Ｐゴシック" panose="020B0600070205080204" pitchFamily="34" charset="-128"/>
              </a:rPr>
              <a:t>national </a:t>
            </a:r>
            <a:r>
              <a:rPr lang="en-US" altLang="en-US" sz="2400" dirty="0">
                <a:ea typeface="ＭＳ Ｐゴシック" panose="020B0600070205080204" pitchFamily="34" charset="-128"/>
              </a:rPr>
              <a:t>offer day 1 March </a:t>
            </a:r>
            <a:r>
              <a:rPr lang="en-US" altLang="en-US" sz="2400" dirty="0" smtClean="0">
                <a:ea typeface="ＭＳ Ｐゴシック" panose="020B0600070205080204" pitchFamily="34" charset="-128"/>
              </a:rPr>
              <a:t>2022</a:t>
            </a:r>
            <a:endParaRPr lang="en-US" altLang="en-US" sz="2400" dirty="0">
              <a:ea typeface="ＭＳ Ｐゴシック" panose="020B0600070205080204" pitchFamily="34" charset="-128"/>
            </a:endParaRPr>
          </a:p>
        </p:txBody>
      </p:sp>
      <p:pic>
        <p:nvPicPr>
          <p:cNvPr id="4" name="Picture 3"/>
          <p:cNvPicPr>
            <a:picLocks noChangeAspect="1"/>
          </p:cNvPicPr>
          <p:nvPr/>
        </p:nvPicPr>
        <p:blipFill>
          <a:blip r:embed="rId2"/>
          <a:stretch>
            <a:fillRect/>
          </a:stretch>
        </p:blipFill>
        <p:spPr>
          <a:xfrm>
            <a:off x="5141502" y="2869779"/>
            <a:ext cx="3373848" cy="2530386"/>
          </a:xfrm>
          <a:prstGeom prst="rect">
            <a:avLst/>
          </a:prstGeom>
        </p:spPr>
      </p:pic>
    </p:spTree>
    <p:extLst>
      <p:ext uri="{BB962C8B-B14F-4D97-AF65-F5344CB8AC3E}">
        <p14:creationId xmlns:p14="http://schemas.microsoft.com/office/powerpoint/2010/main" val="2129880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7715"/>
            <a:ext cx="7886700" cy="1219200"/>
          </a:xfrm>
        </p:spPr>
        <p:txBody>
          <a:bodyPr>
            <a:normAutofit fontScale="90000"/>
          </a:bodyPr>
          <a:lstStyle/>
          <a:p>
            <a:r>
              <a:rPr lang="en-GB" altLang="en-US" b="1" dirty="0">
                <a:solidFill>
                  <a:schemeClr val="bg1"/>
                </a:solidFill>
                <a:ea typeface="ＭＳ Ｐゴシック" panose="020B0600070205080204" pitchFamily="34" charset="-128"/>
              </a:rPr>
              <a:t>National Offer Day </a:t>
            </a:r>
            <a:r>
              <a:rPr lang="en-GB" altLang="en-US" b="1" dirty="0" smtClean="0">
                <a:solidFill>
                  <a:schemeClr val="bg1"/>
                </a:solidFill>
                <a:ea typeface="ＭＳ Ｐゴシック" panose="020B0600070205080204" pitchFamily="34" charset="-128"/>
              </a:rPr>
              <a:t/>
            </a:r>
            <a:br>
              <a:rPr lang="en-GB" altLang="en-US" b="1" dirty="0" smtClean="0">
                <a:solidFill>
                  <a:schemeClr val="bg1"/>
                </a:solidFill>
                <a:ea typeface="ＭＳ Ｐゴシック" panose="020B0600070205080204" pitchFamily="34" charset="-128"/>
              </a:rPr>
            </a:br>
            <a:r>
              <a:rPr lang="en-GB" altLang="en-US" b="1" dirty="0" smtClean="0">
                <a:solidFill>
                  <a:schemeClr val="bg1"/>
                </a:solidFill>
                <a:ea typeface="ＭＳ Ｐゴシック" panose="020B0600070205080204" pitchFamily="34" charset="-128"/>
              </a:rPr>
              <a:t>1 </a:t>
            </a:r>
            <a:r>
              <a:rPr lang="en-GB" altLang="en-US" b="1" dirty="0">
                <a:solidFill>
                  <a:schemeClr val="bg1"/>
                </a:solidFill>
                <a:ea typeface="ＭＳ Ｐゴシック" panose="020B0600070205080204" pitchFamily="34" charset="-128"/>
              </a:rPr>
              <a:t>March </a:t>
            </a:r>
            <a:r>
              <a:rPr lang="en-GB" altLang="en-US" b="1" dirty="0" smtClean="0">
                <a:solidFill>
                  <a:schemeClr val="bg1"/>
                </a:solidFill>
                <a:ea typeface="ＭＳ Ｐゴシック" panose="020B0600070205080204" pitchFamily="34" charset="-128"/>
              </a:rPr>
              <a:t>2022</a:t>
            </a:r>
            <a:endParaRPr lang="en-GB" dirty="0">
              <a:solidFill>
                <a:schemeClr val="bg1"/>
              </a:solidFill>
            </a:endParaRPr>
          </a:p>
        </p:txBody>
      </p:sp>
      <p:sp>
        <p:nvSpPr>
          <p:cNvPr id="3" name="Content Placeholder 2"/>
          <p:cNvSpPr>
            <a:spLocks noGrp="1"/>
          </p:cNvSpPr>
          <p:nvPr>
            <p:ph idx="1"/>
          </p:nvPr>
        </p:nvSpPr>
        <p:spPr>
          <a:xfrm>
            <a:off x="628650" y="1689463"/>
            <a:ext cx="7886700" cy="4487500"/>
          </a:xfrm>
        </p:spPr>
        <p:txBody>
          <a:bodyPr>
            <a:normAutofit fontScale="62500" lnSpcReduction="20000"/>
          </a:bodyPr>
          <a:lstStyle/>
          <a:p>
            <a:pPr marL="0" indent="0">
              <a:buFontTx/>
              <a:buNone/>
            </a:pPr>
            <a:r>
              <a:rPr lang="en-GB" altLang="en-US" dirty="0">
                <a:ea typeface="ＭＳ Ｐゴシック" panose="020B0600070205080204" pitchFamily="34" charset="-128"/>
              </a:rPr>
              <a:t>All families who applied by the national closing date and many late applicants will be notified of the school their child has been offered for year 7 for September </a:t>
            </a:r>
            <a:r>
              <a:rPr lang="en-GB" altLang="en-US" dirty="0" smtClean="0">
                <a:ea typeface="ＭＳ Ｐゴシック" panose="020B0600070205080204" pitchFamily="34" charset="-128"/>
              </a:rPr>
              <a:t>2022.</a:t>
            </a:r>
            <a:endParaRPr lang="en-GB" altLang="en-US" dirty="0">
              <a:ea typeface="ＭＳ Ｐゴシック" panose="020B0600070205080204" pitchFamily="34" charset="-128"/>
            </a:endParaRP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Online applicants via the eAdmissions portal will be sent an email with their offered school and will be advised to log into their account.</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Paper applicants will be sent a letter that is posted on 1</a:t>
            </a:r>
            <a:r>
              <a:rPr lang="en-GB" altLang="en-US" baseline="30000" dirty="0">
                <a:ea typeface="ＭＳ Ｐゴシック" panose="020B0600070205080204" pitchFamily="34" charset="-128"/>
              </a:rPr>
              <a:t>st</a:t>
            </a:r>
            <a:r>
              <a:rPr lang="en-GB" altLang="en-US" dirty="0">
                <a:ea typeface="ＭＳ Ｐゴシック" panose="020B0600070205080204" pitchFamily="34" charset="-128"/>
              </a:rPr>
              <a:t> March </a:t>
            </a:r>
            <a:r>
              <a:rPr lang="en-GB" altLang="en-US" dirty="0" smtClean="0">
                <a:ea typeface="ＭＳ Ｐゴシック" panose="020B0600070205080204" pitchFamily="34" charset="-128"/>
              </a:rPr>
              <a:t>2022.</a:t>
            </a:r>
            <a:endParaRPr lang="en-GB" altLang="en-US" dirty="0">
              <a:ea typeface="ＭＳ Ｐゴシック" panose="020B0600070205080204" pitchFamily="34" charset="-128"/>
            </a:endParaRP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The offer will be the highest offer that could be made from the preferences named.</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For some families it is possible that none of their preferences can be offered.  Then their home local authority will allocate an alternative which will be named in the letter.</a:t>
            </a:r>
          </a:p>
        </p:txBody>
      </p:sp>
    </p:spTree>
    <p:extLst>
      <p:ext uri="{BB962C8B-B14F-4D97-AF65-F5344CB8AC3E}">
        <p14:creationId xmlns:p14="http://schemas.microsoft.com/office/powerpoint/2010/main" val="884928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7714"/>
            <a:ext cx="7886700" cy="1254035"/>
          </a:xfrm>
        </p:spPr>
        <p:txBody>
          <a:bodyPr/>
          <a:lstStyle/>
          <a:p>
            <a:r>
              <a:rPr lang="en-GB" altLang="en-US" b="1" dirty="0">
                <a:solidFill>
                  <a:schemeClr val="bg1"/>
                </a:solidFill>
                <a:ea typeface="ＭＳ Ｐゴシック" panose="020B0600070205080204" pitchFamily="34" charset="-128"/>
              </a:rPr>
              <a:t>Alternative allocations</a:t>
            </a:r>
            <a:endParaRPr lang="en-GB" dirty="0">
              <a:solidFill>
                <a:schemeClr val="bg1"/>
              </a:solidFill>
            </a:endParaRPr>
          </a:p>
        </p:txBody>
      </p:sp>
      <p:sp>
        <p:nvSpPr>
          <p:cNvPr id="3" name="Content Placeholder 2"/>
          <p:cNvSpPr>
            <a:spLocks noGrp="1"/>
          </p:cNvSpPr>
          <p:nvPr>
            <p:ph idx="1"/>
          </p:nvPr>
        </p:nvSpPr>
        <p:spPr>
          <a:xfrm>
            <a:off x="304799" y="1593669"/>
            <a:ext cx="8551817" cy="4583294"/>
          </a:xfrm>
        </p:spPr>
        <p:txBody>
          <a:bodyPr>
            <a:noAutofit/>
          </a:bodyPr>
          <a:lstStyle/>
          <a:p>
            <a:pPr marL="0" indent="0">
              <a:buFontTx/>
              <a:buNone/>
              <a:defRPr/>
            </a:pPr>
            <a:r>
              <a:rPr lang="en-GB" sz="1600" dirty="0"/>
              <a:t>When it has not been possible to offer a </a:t>
            </a:r>
            <a:r>
              <a:rPr lang="en-GB" sz="1600" dirty="0" smtClean="0"/>
              <a:t>child a place </a:t>
            </a:r>
            <a:r>
              <a:rPr lang="en-GB" sz="1600" dirty="0"/>
              <a:t>at any of an applicant’s named preferred schools the child’s home local authority must </a:t>
            </a:r>
            <a:r>
              <a:rPr lang="en-GB" sz="1600" dirty="0" smtClean="0"/>
              <a:t>allocate (provide) a </a:t>
            </a:r>
            <a:r>
              <a:rPr lang="en-GB" sz="1600" dirty="0"/>
              <a:t>school place for September.</a:t>
            </a:r>
          </a:p>
          <a:p>
            <a:pPr marL="0" indent="0">
              <a:buFontTx/>
              <a:buNone/>
              <a:defRPr/>
            </a:pPr>
            <a:endParaRPr lang="en-GB" sz="1600" dirty="0"/>
          </a:p>
          <a:p>
            <a:pPr marL="0" indent="0">
              <a:buFontTx/>
              <a:buNone/>
              <a:defRPr/>
            </a:pPr>
            <a:r>
              <a:rPr lang="en-GB" sz="1600" dirty="0" smtClean="0"/>
              <a:t>In Newham, when preference cannot be met, our resident children will automatically be allocated an alternative place at </a:t>
            </a:r>
            <a:r>
              <a:rPr lang="en-GB" sz="1600" dirty="0"/>
              <a:t>the closest school to the family’s home that has </a:t>
            </a:r>
            <a:r>
              <a:rPr lang="en-GB" sz="1600" dirty="0" smtClean="0"/>
              <a:t>a suitable place remaining:</a:t>
            </a:r>
            <a:r>
              <a:rPr lang="en-GB" sz="1600" dirty="0"/>
              <a:t/>
            </a:r>
            <a:br>
              <a:rPr lang="en-GB" sz="1600" dirty="0"/>
            </a:br>
            <a:endParaRPr lang="en-GB" sz="1600" dirty="0" smtClean="0"/>
          </a:p>
          <a:p>
            <a:pPr marL="0" indent="0">
              <a:buFontTx/>
              <a:buNone/>
              <a:defRPr/>
            </a:pPr>
            <a:r>
              <a:rPr lang="en-GB" sz="1600" dirty="0" smtClean="0"/>
              <a:t>The alternative school place will be:</a:t>
            </a:r>
          </a:p>
          <a:p>
            <a:pPr>
              <a:defRPr/>
            </a:pPr>
            <a:r>
              <a:rPr lang="en-GB" sz="1600" dirty="0" smtClean="0"/>
              <a:t>Located in Newham;</a:t>
            </a:r>
          </a:p>
          <a:p>
            <a:pPr>
              <a:defRPr/>
            </a:pPr>
            <a:r>
              <a:rPr lang="en-GB" sz="1600" dirty="0" smtClean="0"/>
              <a:t>The </a:t>
            </a:r>
            <a:r>
              <a:rPr lang="en-GB" sz="1600" dirty="0"/>
              <a:t>closest </a:t>
            </a:r>
            <a:r>
              <a:rPr lang="en-GB" sz="1600" dirty="0" smtClean="0"/>
              <a:t>to their home, using shortest walking distance, with </a:t>
            </a:r>
            <a:r>
              <a:rPr lang="en-GB" sz="1600" dirty="0"/>
              <a:t>a place </a:t>
            </a:r>
            <a:r>
              <a:rPr lang="en-GB" sz="1600" dirty="0" smtClean="0"/>
              <a:t>available.</a:t>
            </a:r>
            <a:br>
              <a:rPr lang="en-GB" sz="1600" dirty="0" smtClean="0"/>
            </a:br>
            <a:r>
              <a:rPr lang="en-GB" sz="1600" dirty="0" smtClean="0"/>
              <a:t>Note: the allocated school may not </a:t>
            </a:r>
            <a:r>
              <a:rPr lang="en-GB" sz="1600" dirty="0"/>
              <a:t>be </a:t>
            </a:r>
            <a:r>
              <a:rPr lang="en-GB" sz="1600" dirty="0" smtClean="0"/>
              <a:t>really close </a:t>
            </a:r>
            <a:r>
              <a:rPr lang="en-GB" sz="1600" dirty="0"/>
              <a:t>to home as </a:t>
            </a:r>
            <a:r>
              <a:rPr lang="en-GB" sz="1600" dirty="0" smtClean="0"/>
              <a:t>their local </a:t>
            </a:r>
            <a:r>
              <a:rPr lang="en-GB" sz="1600" dirty="0"/>
              <a:t>schools </a:t>
            </a:r>
            <a:r>
              <a:rPr lang="en-GB" sz="1600" dirty="0" smtClean="0"/>
              <a:t>may not have any places remaining.</a:t>
            </a:r>
            <a:r>
              <a:rPr lang="en-GB" sz="1600" dirty="0"/>
              <a:t/>
            </a:r>
            <a:br>
              <a:rPr lang="en-GB" sz="1600" dirty="0"/>
            </a:br>
            <a:endParaRPr lang="en-GB" sz="1600" dirty="0"/>
          </a:p>
          <a:p>
            <a:pPr marL="0" indent="0">
              <a:buFontTx/>
              <a:buNone/>
              <a:defRPr/>
            </a:pPr>
            <a:r>
              <a:rPr lang="en-GB" sz="1600" dirty="0"/>
              <a:t>This is why it is important to name six schools and not </a:t>
            </a:r>
            <a:r>
              <a:rPr lang="en-GB" sz="1600" dirty="0" smtClean="0"/>
              <a:t>naming all </a:t>
            </a:r>
            <a:r>
              <a:rPr lang="en-GB" sz="1600" dirty="0"/>
              <a:t>unachievable </a:t>
            </a:r>
            <a:r>
              <a:rPr lang="en-GB" sz="1600" dirty="0" smtClean="0"/>
              <a:t>preferences, so you have more opportunities of getting a place at a preferred school.</a:t>
            </a:r>
            <a:endParaRPr lang="en-GB" sz="1600" dirty="0"/>
          </a:p>
        </p:txBody>
      </p:sp>
    </p:spTree>
    <p:extLst>
      <p:ext uri="{BB962C8B-B14F-4D97-AF65-F5344CB8AC3E}">
        <p14:creationId xmlns:p14="http://schemas.microsoft.com/office/powerpoint/2010/main" val="571132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172"/>
            <a:ext cx="7886700" cy="1297577"/>
          </a:xfrm>
        </p:spPr>
        <p:txBody>
          <a:bodyPr/>
          <a:lstStyle/>
          <a:p>
            <a:r>
              <a:rPr lang="en-GB" altLang="en-US" b="1" dirty="0">
                <a:solidFill>
                  <a:schemeClr val="bg1"/>
                </a:solidFill>
                <a:ea typeface="ＭＳ Ｐゴシック" panose="020B0600070205080204" pitchFamily="34" charset="-128"/>
              </a:rPr>
              <a:t>Waiting lists</a:t>
            </a:r>
            <a:endParaRPr lang="en-GB" dirty="0">
              <a:solidFill>
                <a:schemeClr val="bg1"/>
              </a:solidFill>
            </a:endParaRPr>
          </a:p>
        </p:txBody>
      </p:sp>
      <p:sp>
        <p:nvSpPr>
          <p:cNvPr id="3" name="Content Placeholder 2"/>
          <p:cNvSpPr>
            <a:spLocks noGrp="1"/>
          </p:cNvSpPr>
          <p:nvPr>
            <p:ph idx="1"/>
          </p:nvPr>
        </p:nvSpPr>
        <p:spPr>
          <a:xfrm>
            <a:off x="628650" y="1602377"/>
            <a:ext cx="7886700" cy="4574586"/>
          </a:xfrm>
        </p:spPr>
        <p:txBody>
          <a:bodyPr>
            <a:normAutofit fontScale="55000" lnSpcReduction="20000"/>
          </a:bodyPr>
          <a:lstStyle/>
          <a:p>
            <a:pPr marL="0" indent="0">
              <a:buFontTx/>
              <a:buNone/>
            </a:pPr>
            <a:r>
              <a:rPr lang="en-GB" altLang="en-US" dirty="0" smtClean="0">
                <a:ea typeface="ＭＳ Ｐゴシック" panose="020B0600070205080204" pitchFamily="34" charset="-128"/>
              </a:rPr>
              <a:t>For schools located in Newham </a:t>
            </a:r>
            <a:r>
              <a:rPr lang="en-GB" altLang="en-US" dirty="0">
                <a:ea typeface="ＭＳ Ｐゴシック" panose="020B0600070205080204" pitchFamily="34" charset="-128"/>
              </a:rPr>
              <a:t>children are automatically added to the waiting list for any </a:t>
            </a:r>
            <a:r>
              <a:rPr lang="en-GB" altLang="en-US" dirty="0" smtClean="0">
                <a:ea typeface="ＭＳ Ｐゴシック" panose="020B0600070205080204" pitchFamily="34" charset="-128"/>
              </a:rPr>
              <a:t>of their parents/carers named schools that they ranked </a:t>
            </a:r>
            <a:r>
              <a:rPr lang="en-GB" altLang="en-US" dirty="0">
                <a:ea typeface="ＭＳ Ｐゴシック" panose="020B0600070205080204" pitchFamily="34" charset="-128"/>
              </a:rPr>
              <a:t>higher than the preference offered.</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For example: if a child is offered their third preference they will be added to the waiting list for their 1</a:t>
            </a:r>
            <a:r>
              <a:rPr lang="en-GB" altLang="en-US" baseline="30000" dirty="0">
                <a:ea typeface="ＭＳ Ｐゴシック" panose="020B0600070205080204" pitchFamily="34" charset="-128"/>
              </a:rPr>
              <a:t>st</a:t>
            </a:r>
            <a:r>
              <a:rPr lang="en-GB" altLang="en-US" dirty="0">
                <a:ea typeface="ＭＳ Ｐゴシック" panose="020B0600070205080204" pitchFamily="34" charset="-128"/>
              </a:rPr>
              <a:t> and 2</a:t>
            </a:r>
            <a:r>
              <a:rPr lang="en-GB" altLang="en-US" baseline="30000" dirty="0">
                <a:ea typeface="ＭＳ Ｐゴシック" panose="020B0600070205080204" pitchFamily="34" charset="-128"/>
              </a:rPr>
              <a:t>nd</a:t>
            </a:r>
            <a:r>
              <a:rPr lang="en-GB" altLang="en-US" dirty="0">
                <a:ea typeface="ＭＳ Ｐゴシック" panose="020B0600070205080204" pitchFamily="34" charset="-128"/>
              </a:rPr>
              <a:t> preferences but not their 4</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 5</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 and 6</a:t>
            </a:r>
            <a:r>
              <a:rPr lang="en-GB" altLang="en-US" baseline="30000" dirty="0">
                <a:ea typeface="ＭＳ Ｐゴシック" panose="020B0600070205080204" pitchFamily="34" charset="-128"/>
              </a:rPr>
              <a:t>th</a:t>
            </a:r>
            <a:r>
              <a:rPr lang="en-GB" altLang="en-US" dirty="0">
                <a:ea typeface="ＭＳ Ｐゴシック" panose="020B0600070205080204" pitchFamily="34" charset="-128"/>
              </a:rPr>
              <a:t>.</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If a family want their child to be added to the waiting list for a lower preference school they must contact </a:t>
            </a:r>
            <a:r>
              <a:rPr lang="en-GB" altLang="en-US" b="1" dirty="0">
                <a:solidFill>
                  <a:srgbClr val="E5232E"/>
                </a:solidFill>
                <a:ea typeface="ＭＳ Ｐゴシック" panose="020B0600070205080204" pitchFamily="34" charset="-128"/>
                <a:hlinkClick r:id="rId2"/>
              </a:rPr>
              <a:t>pupil.services@newham.gov.uk</a:t>
            </a:r>
            <a:r>
              <a:rPr lang="en-GB" altLang="en-US" b="1" dirty="0">
                <a:solidFill>
                  <a:srgbClr val="E5232E"/>
                </a:solidFill>
                <a:ea typeface="ＭＳ Ｐゴシック" panose="020B0600070205080204" pitchFamily="34" charset="-128"/>
              </a:rPr>
              <a:t> </a:t>
            </a:r>
            <a:r>
              <a:rPr lang="en-GB" altLang="en-US" dirty="0">
                <a:solidFill>
                  <a:srgbClr val="E5232E"/>
                </a:solidFill>
                <a:ea typeface="ＭＳ Ｐゴシック" panose="020B0600070205080204" pitchFamily="34" charset="-128"/>
              </a:rPr>
              <a:t> </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The law requires that all children must be added to a waiting list in their rightful place based on the oversubscription criteria NOT first come first served.</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This means that a late applicant can go direct to number one on the waiting list above all on time applicants if they have a higher priority than all others based on the oversubscription criteria</a:t>
            </a:r>
            <a:r>
              <a:rPr lang="en-GB" altLang="en-US" dirty="0" smtClean="0">
                <a:ea typeface="ＭＳ Ｐゴシック" panose="020B0600070205080204" pitchFamily="34" charset="-128"/>
              </a:rPr>
              <a:t>.</a:t>
            </a:r>
          </a:p>
          <a:p>
            <a:pPr marL="0" indent="0">
              <a:buFontTx/>
              <a:buNone/>
            </a:pPr>
            <a:endParaRPr lang="en-GB" altLang="en-US" dirty="0">
              <a:ea typeface="ＭＳ Ｐゴシック" panose="020B0600070205080204" pitchFamily="34" charset="-128"/>
            </a:endParaRPr>
          </a:p>
          <a:p>
            <a:pPr marL="0" indent="0">
              <a:buFontTx/>
              <a:buNone/>
            </a:pPr>
            <a:r>
              <a:rPr lang="en-GB" altLang="en-US" dirty="0" smtClean="0">
                <a:ea typeface="ＭＳ Ｐゴシック" panose="020B0600070205080204" pitchFamily="34" charset="-128"/>
              </a:rPr>
              <a:t>Newham Pupil Services will issue weekly electronic notifications, to those families for whom we have current contact  details, providing the current waiting list position and information about how waiting lists are managed.  </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1148199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464"/>
            <a:ext cx="7886700" cy="1322293"/>
          </a:xfrm>
        </p:spPr>
        <p:txBody>
          <a:bodyPr/>
          <a:lstStyle/>
          <a:p>
            <a:r>
              <a:rPr lang="en-GB" altLang="en-US" b="1" dirty="0">
                <a:solidFill>
                  <a:schemeClr val="bg1"/>
                </a:solidFill>
                <a:ea typeface="ＭＳ Ｐゴシック" panose="020B0600070205080204" pitchFamily="34" charset="-128"/>
              </a:rPr>
              <a:t>Independent Appeals</a:t>
            </a:r>
            <a:endParaRPr lang="en-GB" dirty="0">
              <a:solidFill>
                <a:schemeClr val="bg1"/>
              </a:solidFill>
            </a:endParaRPr>
          </a:p>
        </p:txBody>
      </p:sp>
      <p:sp>
        <p:nvSpPr>
          <p:cNvPr id="3" name="Content Placeholder 2"/>
          <p:cNvSpPr>
            <a:spLocks noGrp="1"/>
          </p:cNvSpPr>
          <p:nvPr>
            <p:ph idx="1"/>
          </p:nvPr>
        </p:nvSpPr>
        <p:spPr>
          <a:xfrm>
            <a:off x="404948" y="1487757"/>
            <a:ext cx="8503921" cy="4476205"/>
          </a:xfrm>
        </p:spPr>
        <p:txBody>
          <a:bodyPr>
            <a:noAutofit/>
          </a:bodyPr>
          <a:lstStyle/>
          <a:p>
            <a:pPr marL="0" indent="0">
              <a:buFontTx/>
              <a:buNone/>
            </a:pPr>
            <a:r>
              <a:rPr lang="en-GB" altLang="en-US" sz="2000" dirty="0">
                <a:ea typeface="ＭＳ Ｐゴシック" panose="020B0600070205080204" pitchFamily="34" charset="-128"/>
              </a:rPr>
              <a:t>If you don’t get a place at the school you prefer you still have the opportunity to lodge an independent appeal</a:t>
            </a:r>
            <a:r>
              <a:rPr lang="en-GB" altLang="en-US" sz="2000" dirty="0" smtClean="0">
                <a:ea typeface="ＭＳ Ｐゴシック" panose="020B0600070205080204" pitchFamily="34" charset="-128"/>
              </a:rPr>
              <a:t>.</a:t>
            </a:r>
          </a:p>
          <a:p>
            <a:pPr marL="0" indent="0">
              <a:buFontTx/>
              <a:buNone/>
            </a:pPr>
            <a:r>
              <a:rPr lang="en-GB" altLang="en-US" sz="2000" dirty="0" smtClean="0">
                <a:ea typeface="ＭＳ Ｐゴシック" panose="020B0600070205080204" pitchFamily="34" charset="-128"/>
              </a:rPr>
              <a:t>Everyone </a:t>
            </a:r>
            <a:r>
              <a:rPr lang="en-GB" altLang="en-US" sz="2000" dirty="0">
                <a:ea typeface="ＭＳ Ｐゴシック" panose="020B0600070205080204" pitchFamily="34" charset="-128"/>
              </a:rPr>
              <a:t>who applies for a school and is refused a place has the right of appeal</a:t>
            </a:r>
            <a:r>
              <a:rPr lang="en-GB" altLang="en-US" sz="2000" dirty="0" smtClean="0">
                <a:ea typeface="ＭＳ Ｐゴシック" panose="020B0600070205080204" pitchFamily="34" charset="-128"/>
              </a:rPr>
              <a:t>.</a:t>
            </a:r>
          </a:p>
          <a:p>
            <a:pPr marL="0" indent="0">
              <a:buFontTx/>
              <a:buNone/>
            </a:pPr>
            <a:r>
              <a:rPr lang="en-GB" altLang="en-US" sz="2000" dirty="0" smtClean="0">
                <a:ea typeface="ＭＳ Ｐゴシック" panose="020B0600070205080204" pitchFamily="34" charset="-128"/>
              </a:rPr>
              <a:t>Appeals </a:t>
            </a:r>
            <a:r>
              <a:rPr lang="en-GB" altLang="en-US" sz="2000" dirty="0">
                <a:ea typeface="ＭＳ Ｐゴシック" panose="020B0600070205080204" pitchFamily="34" charset="-128"/>
              </a:rPr>
              <a:t>are managed by Newham Independent </a:t>
            </a:r>
            <a:r>
              <a:rPr lang="en-GB" altLang="en-US" sz="2000" dirty="0" smtClean="0">
                <a:ea typeface="ＭＳ Ｐゴシック" panose="020B0600070205080204" pitchFamily="34" charset="-128"/>
              </a:rPr>
              <a:t>Admission Appeals </a:t>
            </a:r>
            <a:r>
              <a:rPr lang="en-GB" altLang="en-US" sz="2000" dirty="0">
                <a:ea typeface="ＭＳ Ｐゴシック" panose="020B0600070205080204" pitchFamily="34" charset="-128"/>
              </a:rPr>
              <a:t>Service </a:t>
            </a:r>
            <a:r>
              <a:rPr lang="en-GB" altLang="en-US" sz="2000" dirty="0" smtClean="0">
                <a:ea typeface="ＭＳ Ｐゴシック" panose="020B0600070205080204" pitchFamily="34" charset="-128"/>
              </a:rPr>
              <a:t>(NIAAS) and </a:t>
            </a:r>
            <a:r>
              <a:rPr lang="en-GB" altLang="en-US" sz="2000" dirty="0">
                <a:ea typeface="ＭＳ Ｐゴシック" panose="020B0600070205080204" pitchFamily="34" charset="-128"/>
              </a:rPr>
              <a:t>heard by an independent (community volunteer) panel. </a:t>
            </a:r>
          </a:p>
          <a:p>
            <a:pPr marL="0" indent="0">
              <a:buFontTx/>
              <a:buNone/>
            </a:pPr>
            <a:r>
              <a:rPr lang="en-GB" altLang="en-US" sz="2000" dirty="0">
                <a:ea typeface="ＭＳ Ｐゴシック" panose="020B0600070205080204" pitchFamily="34" charset="-128"/>
              </a:rPr>
              <a:t>Cases are heard in two </a:t>
            </a:r>
            <a:r>
              <a:rPr lang="en-GB" altLang="en-US" sz="2000" dirty="0" smtClean="0">
                <a:ea typeface="ＭＳ Ｐゴシック" panose="020B0600070205080204" pitchFamily="34" charset="-128"/>
              </a:rPr>
              <a:t>stages:</a:t>
            </a:r>
            <a:br>
              <a:rPr lang="en-GB" altLang="en-US" sz="2000" dirty="0" smtClean="0">
                <a:ea typeface="ＭＳ Ｐゴシック" panose="020B0600070205080204" pitchFamily="34" charset="-128"/>
              </a:rPr>
            </a:br>
            <a:r>
              <a:rPr lang="en-GB" altLang="en-US" sz="2000" dirty="0" smtClean="0">
                <a:ea typeface="ＭＳ Ｐゴシック" panose="020B0600070205080204" pitchFamily="34" charset="-128"/>
              </a:rPr>
              <a:t>Stage one </a:t>
            </a:r>
            <a:r>
              <a:rPr lang="en-GB" altLang="en-US" sz="2000" dirty="0">
                <a:ea typeface="ＭＳ Ｐゴシック" panose="020B0600070205080204" pitchFamily="34" charset="-128"/>
              </a:rPr>
              <a:t>is to determine if a mistake stopped your child being offered a place and the second stage is about personal, social and medical reasons</a:t>
            </a:r>
            <a:r>
              <a:rPr lang="en-GB" altLang="en-US" sz="2000" dirty="0" smtClean="0">
                <a:ea typeface="ＭＳ Ｐゴシック" panose="020B0600070205080204" pitchFamily="34" charset="-128"/>
              </a:rPr>
              <a:t>.</a:t>
            </a:r>
            <a:endParaRPr lang="en-GB" altLang="en-US" sz="2000" dirty="0">
              <a:ea typeface="ＭＳ Ｐゴシック" panose="020B0600070205080204" pitchFamily="34" charset="-128"/>
            </a:endParaRPr>
          </a:p>
          <a:p>
            <a:pPr marL="0" indent="0">
              <a:buFontTx/>
              <a:buNone/>
            </a:pPr>
            <a:r>
              <a:rPr lang="en-GB" altLang="en-US" sz="2000" dirty="0">
                <a:ea typeface="ＭＳ Ｐゴシック" panose="020B0600070205080204" pitchFamily="34" charset="-128"/>
              </a:rPr>
              <a:t>Although we have high volumes of hearings very few are successful</a:t>
            </a:r>
            <a:r>
              <a:rPr lang="en-GB" altLang="en-US" sz="2000" dirty="0" smtClean="0">
                <a:ea typeface="ＭＳ Ｐゴシック" panose="020B0600070205080204" pitchFamily="34" charset="-128"/>
              </a:rPr>
              <a:t>.</a:t>
            </a:r>
          </a:p>
          <a:p>
            <a:pPr marL="0" indent="0">
              <a:buFontTx/>
              <a:buNone/>
            </a:pPr>
            <a:r>
              <a:rPr lang="en-GB" altLang="en-US" sz="2000" dirty="0" smtClean="0">
                <a:ea typeface="ＭＳ Ｐゴシック" panose="020B0600070205080204" pitchFamily="34" charset="-128"/>
              </a:rPr>
              <a:t>For </a:t>
            </a:r>
            <a:r>
              <a:rPr lang="en-GB" altLang="en-US" sz="2000" dirty="0">
                <a:ea typeface="ＭＳ Ｐゴシック" panose="020B0600070205080204" pitchFamily="34" charset="-128"/>
              </a:rPr>
              <a:t>secondary transfer for September </a:t>
            </a:r>
            <a:r>
              <a:rPr lang="en-GB" altLang="en-US" sz="2000" dirty="0" smtClean="0">
                <a:ea typeface="ＭＳ Ｐゴシック" panose="020B0600070205080204" pitchFamily="34" charset="-128"/>
              </a:rPr>
              <a:t>2021 </a:t>
            </a:r>
            <a:r>
              <a:rPr lang="en-GB" altLang="en-US" sz="2000" dirty="0">
                <a:ea typeface="ＭＳ Ｐゴシック" panose="020B0600070205080204" pitchFamily="34" charset="-128"/>
              </a:rPr>
              <a:t>entry we </a:t>
            </a:r>
            <a:r>
              <a:rPr lang="en-GB" altLang="en-US" sz="2000" dirty="0" smtClean="0">
                <a:ea typeface="ＭＳ Ｐゴシック" panose="020B0600070205080204" pitchFamily="34" charset="-128"/>
              </a:rPr>
              <a:t>held </a:t>
            </a:r>
            <a:r>
              <a:rPr lang="en-GB" altLang="en-US" sz="2000" dirty="0">
                <a:ea typeface="ＭＳ Ｐゴシック" panose="020B0600070205080204" pitchFamily="34" charset="-128"/>
              </a:rPr>
              <a:t>heard </a:t>
            </a:r>
            <a:r>
              <a:rPr lang="en-GB" altLang="en-US" sz="2000" dirty="0" smtClean="0">
                <a:ea typeface="ＭＳ Ｐゴシック" panose="020B0600070205080204" pitchFamily="34" charset="-128"/>
              </a:rPr>
              <a:t>243                         appeals </a:t>
            </a:r>
            <a:r>
              <a:rPr lang="en-GB" altLang="en-US" sz="2000" dirty="0">
                <a:ea typeface="ＭＳ Ｐゴシック" panose="020B0600070205080204" pitchFamily="34" charset="-128"/>
              </a:rPr>
              <a:t>to date and only 8</a:t>
            </a:r>
            <a:r>
              <a:rPr lang="en-GB" altLang="en-US" sz="2000" dirty="0" smtClean="0">
                <a:ea typeface="ＭＳ Ｐゴシック" panose="020B0600070205080204" pitchFamily="34" charset="-128"/>
              </a:rPr>
              <a:t> </a:t>
            </a:r>
            <a:r>
              <a:rPr lang="en-GB" altLang="en-US" sz="2000" dirty="0">
                <a:ea typeface="ＭＳ Ｐゴシック" panose="020B0600070205080204" pitchFamily="34" charset="-128"/>
              </a:rPr>
              <a:t>were </a:t>
            </a:r>
            <a:r>
              <a:rPr lang="en-GB" altLang="en-US" sz="2000" dirty="0" smtClean="0">
                <a:ea typeface="ＭＳ Ｐゴシック" panose="020B0600070205080204" pitchFamily="34" charset="-128"/>
              </a:rPr>
              <a:t>successful – that is only 3.29%.</a:t>
            </a:r>
            <a:endParaRPr lang="en-GB" altLang="en-US" sz="2000" dirty="0">
              <a:ea typeface="ＭＳ Ｐゴシック" panose="020B0600070205080204" pitchFamily="34" charset="-128"/>
            </a:endParaRPr>
          </a:p>
        </p:txBody>
      </p:sp>
      <p:pic>
        <p:nvPicPr>
          <p:cNvPr id="6" name="Picture 5" descr="Prismatic Justice Scales Circles | Free SV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096" y="3370217"/>
            <a:ext cx="1632744" cy="853440"/>
          </a:xfrm>
          <a:prstGeom prst="rect">
            <a:avLst/>
          </a:prstGeom>
        </p:spPr>
      </p:pic>
    </p:spTree>
    <p:extLst>
      <p:ext uri="{BB962C8B-B14F-4D97-AF65-F5344CB8AC3E}">
        <p14:creationId xmlns:p14="http://schemas.microsoft.com/office/powerpoint/2010/main" val="180829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7715"/>
            <a:ext cx="7886700" cy="1245326"/>
          </a:xfrm>
        </p:spPr>
        <p:txBody>
          <a:bodyPr>
            <a:normAutofit/>
          </a:bodyPr>
          <a:lstStyle/>
          <a:p>
            <a:r>
              <a:rPr lang="en-GB" altLang="en-US" sz="3200" b="1" dirty="0" smtClean="0">
                <a:solidFill>
                  <a:schemeClr val="bg1"/>
                </a:solidFill>
                <a:ea typeface="ＭＳ Ｐゴシック" panose="020B0600070205080204" pitchFamily="34" charset="-128"/>
              </a:rPr>
              <a:t>Out borough schools and           selective  schools - testing </a:t>
            </a:r>
            <a:r>
              <a:rPr lang="en-GB" altLang="en-US" sz="3200" b="1" dirty="0">
                <a:solidFill>
                  <a:schemeClr val="bg1"/>
                </a:solidFill>
                <a:ea typeface="ＭＳ Ｐゴシック" panose="020B0600070205080204" pitchFamily="34" charset="-128"/>
              </a:rPr>
              <a:t>required</a:t>
            </a:r>
            <a:endParaRPr lang="en-GB" sz="3200" dirty="0">
              <a:solidFill>
                <a:schemeClr val="bg1"/>
              </a:solidFill>
            </a:endParaRPr>
          </a:p>
        </p:txBody>
      </p:sp>
      <p:sp>
        <p:nvSpPr>
          <p:cNvPr id="3" name="Content Placeholder 2"/>
          <p:cNvSpPr>
            <a:spLocks noGrp="1"/>
          </p:cNvSpPr>
          <p:nvPr>
            <p:ph idx="1"/>
          </p:nvPr>
        </p:nvSpPr>
        <p:spPr>
          <a:xfrm>
            <a:off x="628650" y="1541417"/>
            <a:ext cx="7886700" cy="4635546"/>
          </a:xfrm>
        </p:spPr>
        <p:txBody>
          <a:bodyPr>
            <a:normAutofit fontScale="85000" lnSpcReduction="20000"/>
          </a:bodyPr>
          <a:lstStyle/>
          <a:p>
            <a:pPr marL="0" indent="0">
              <a:buNone/>
              <a:defRPr/>
            </a:pPr>
            <a:r>
              <a:rPr lang="en-GB" sz="2600" dirty="0"/>
              <a:t>It is recognised </a:t>
            </a:r>
            <a:r>
              <a:rPr lang="en-GB" sz="2600" dirty="0" smtClean="0"/>
              <a:t>that some families may be considering  selective schools or other school outside of Newham.</a:t>
            </a:r>
          </a:p>
          <a:p>
            <a:pPr marL="0" indent="0">
              <a:buFontTx/>
              <a:buNone/>
              <a:defRPr/>
            </a:pPr>
            <a:endParaRPr lang="en-GB" sz="2600" dirty="0" smtClean="0"/>
          </a:p>
          <a:p>
            <a:pPr marL="0" indent="0">
              <a:buFontTx/>
              <a:buNone/>
              <a:defRPr/>
            </a:pPr>
            <a:r>
              <a:rPr lang="en-GB" sz="2600" dirty="0" smtClean="0">
                <a:solidFill>
                  <a:srgbClr val="EF7D04"/>
                </a:solidFill>
              </a:rPr>
              <a:t>Newham would hope all residents choose to stay local for their secondary education!</a:t>
            </a:r>
          </a:p>
          <a:p>
            <a:pPr marL="0" indent="0">
              <a:buFontTx/>
              <a:buNone/>
              <a:defRPr/>
            </a:pPr>
            <a:endParaRPr lang="en-GB" sz="2600" dirty="0" smtClean="0"/>
          </a:p>
          <a:p>
            <a:pPr marL="0" indent="0">
              <a:buFontTx/>
              <a:buNone/>
              <a:defRPr/>
            </a:pPr>
            <a:r>
              <a:rPr lang="en-GB" sz="2600" dirty="0" smtClean="0"/>
              <a:t>Schools </a:t>
            </a:r>
            <a:r>
              <a:rPr lang="en-GB" sz="2600" dirty="0"/>
              <a:t>that offer places based on ability and aptitude require each applicant’s child to be tested. These include:</a:t>
            </a:r>
          </a:p>
          <a:p>
            <a:pPr>
              <a:defRPr/>
            </a:pPr>
            <a:r>
              <a:rPr lang="en-GB" sz="2600" dirty="0"/>
              <a:t>grammar schools;</a:t>
            </a:r>
          </a:p>
          <a:p>
            <a:pPr>
              <a:defRPr/>
            </a:pPr>
            <a:r>
              <a:rPr lang="en-GB" sz="2600" dirty="0"/>
              <a:t>partially selective (‘bilateral’) schools;</a:t>
            </a:r>
          </a:p>
          <a:p>
            <a:pPr>
              <a:defRPr/>
            </a:pPr>
            <a:r>
              <a:rPr lang="en-GB" sz="2600" dirty="0"/>
              <a:t>schools which band applicants by ability to achieve a comprehensive intake;</a:t>
            </a:r>
          </a:p>
          <a:p>
            <a:pPr>
              <a:defRPr/>
            </a:pPr>
            <a:r>
              <a:rPr lang="en-GB" sz="2600" dirty="0"/>
              <a:t>schools which select up to 10% of their cohort by aptitude in a prescribed subject.</a:t>
            </a:r>
          </a:p>
          <a:p>
            <a:pPr marL="0" indent="0">
              <a:buNone/>
            </a:pPr>
            <a:endParaRPr lang="en-GB" dirty="0"/>
          </a:p>
        </p:txBody>
      </p:sp>
    </p:spTree>
    <p:extLst>
      <p:ext uri="{BB962C8B-B14F-4D97-AF65-F5344CB8AC3E}">
        <p14:creationId xmlns:p14="http://schemas.microsoft.com/office/powerpoint/2010/main" val="1212162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047"/>
            <a:ext cx="7886700" cy="1349828"/>
          </a:xfrm>
        </p:spPr>
        <p:txBody>
          <a:bodyPr>
            <a:normAutofit/>
          </a:bodyPr>
          <a:lstStyle/>
          <a:p>
            <a:r>
              <a:rPr lang="en-GB" altLang="en-US" b="1" dirty="0" smtClean="0">
                <a:solidFill>
                  <a:schemeClr val="bg1"/>
                </a:solidFill>
                <a:ea typeface="ＭＳ Ｐゴシック" panose="020B0600070205080204" pitchFamily="34" charset="-128"/>
              </a:rPr>
              <a:t>Pan </a:t>
            </a:r>
            <a:r>
              <a:rPr lang="en-GB" altLang="en-US" b="1" dirty="0">
                <a:solidFill>
                  <a:schemeClr val="bg1"/>
                </a:solidFill>
                <a:ea typeface="ＭＳ Ｐゴシック" panose="020B0600070205080204" pitchFamily="34" charset="-128"/>
              </a:rPr>
              <a:t>London process for autumn </a:t>
            </a:r>
            <a:r>
              <a:rPr lang="en-GB" altLang="en-US" b="1" dirty="0" smtClean="0">
                <a:solidFill>
                  <a:schemeClr val="bg1"/>
                </a:solidFill>
                <a:ea typeface="ＭＳ Ｐゴシック" panose="020B0600070205080204" pitchFamily="34" charset="-128"/>
              </a:rPr>
              <a:t>2021 applications</a:t>
            </a:r>
            <a:endParaRPr lang="en-GB" dirty="0">
              <a:solidFill>
                <a:schemeClr val="bg1"/>
              </a:solidFill>
            </a:endParaRPr>
          </a:p>
        </p:txBody>
      </p:sp>
      <p:sp>
        <p:nvSpPr>
          <p:cNvPr id="3" name="Content Placeholder 2"/>
          <p:cNvSpPr>
            <a:spLocks noGrp="1"/>
          </p:cNvSpPr>
          <p:nvPr>
            <p:ph idx="1"/>
          </p:nvPr>
        </p:nvSpPr>
        <p:spPr>
          <a:xfrm>
            <a:off x="628650" y="1576251"/>
            <a:ext cx="7886700" cy="4600712"/>
          </a:xfrm>
        </p:spPr>
        <p:txBody>
          <a:bodyPr>
            <a:normAutofit/>
          </a:bodyPr>
          <a:lstStyle/>
          <a:p>
            <a:r>
              <a:rPr lang="en-GB" altLang="en-US" dirty="0">
                <a:ea typeface="ＭＳ Ｐゴシック" panose="020B0600070205080204" pitchFamily="34" charset="-128"/>
              </a:rPr>
              <a:t>Await test information from the selective schools and take the test or tests as required</a:t>
            </a:r>
            <a:r>
              <a:rPr lang="en-GB" altLang="en-US" dirty="0" smtClean="0">
                <a:ea typeface="ＭＳ Ｐゴシック" panose="020B0600070205080204" pitchFamily="34" charset="-128"/>
              </a:rPr>
              <a:t>.</a:t>
            </a:r>
          </a:p>
          <a:p>
            <a:r>
              <a:rPr lang="en-GB" altLang="en-US" dirty="0" smtClean="0">
                <a:ea typeface="ＭＳ Ｐゴシック" panose="020B0600070205080204" pitchFamily="34" charset="-128"/>
              </a:rPr>
              <a:t>Name </a:t>
            </a:r>
            <a:r>
              <a:rPr lang="en-GB" altLang="en-US" dirty="0">
                <a:ea typeface="ＭＳ Ｐゴシック" panose="020B0600070205080204" pitchFamily="34" charset="-128"/>
              </a:rPr>
              <a:t>all the selective and non-selective schools you want your child to be considered for as preferences via the eAdmissions portal or your home local authority’s paper copy application.</a:t>
            </a:r>
          </a:p>
          <a:p>
            <a:r>
              <a:rPr lang="en-GB" altLang="en-US" dirty="0">
                <a:ea typeface="ＭＳ Ｐゴシック" panose="020B0600070205080204" pitchFamily="34" charset="-128"/>
              </a:rPr>
              <a:t>Correctly submit your common application form (CAF) by the national closing date 31 October </a:t>
            </a:r>
            <a:r>
              <a:rPr lang="en-GB" altLang="en-US" dirty="0" smtClean="0">
                <a:ea typeface="ＭＳ Ｐゴシック" panose="020B0600070205080204" pitchFamily="34" charset="-128"/>
              </a:rPr>
              <a:t>2021, </a:t>
            </a:r>
            <a:r>
              <a:rPr lang="en-GB" altLang="en-US" dirty="0">
                <a:ea typeface="ＭＳ Ｐゴシック" panose="020B0600070205080204" pitchFamily="34" charset="-128"/>
              </a:rPr>
              <a:t>otherwise your application will be considered as late</a:t>
            </a:r>
            <a:r>
              <a:rPr lang="en-GB" altLang="en-US" dirty="0" smtClean="0">
                <a:ea typeface="ＭＳ Ｐゴシック" panose="020B0600070205080204" pitchFamily="34" charset="-128"/>
              </a:rPr>
              <a:t>.</a:t>
            </a: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224724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086"/>
            <a:ext cx="7886700" cy="1384663"/>
          </a:xfrm>
        </p:spPr>
        <p:txBody>
          <a:bodyPr>
            <a:noAutofit/>
          </a:bodyPr>
          <a:lstStyle/>
          <a:p>
            <a:r>
              <a:rPr lang="en-GB" sz="4800" b="1" dirty="0" smtClean="0">
                <a:solidFill>
                  <a:schemeClr val="bg1"/>
                </a:solidFill>
              </a:rPr>
              <a:t>Final words of support</a:t>
            </a:r>
            <a:endParaRPr lang="en-GB" sz="4800" b="1" dirty="0">
              <a:solidFill>
                <a:schemeClr val="bg1"/>
              </a:solidFill>
            </a:endParaRPr>
          </a:p>
        </p:txBody>
      </p:sp>
      <p:sp>
        <p:nvSpPr>
          <p:cNvPr id="3" name="Content Placeholder 2"/>
          <p:cNvSpPr>
            <a:spLocks noGrp="1"/>
          </p:cNvSpPr>
          <p:nvPr>
            <p:ph idx="1"/>
          </p:nvPr>
        </p:nvSpPr>
        <p:spPr>
          <a:xfrm>
            <a:off x="628650" y="1471749"/>
            <a:ext cx="7886700" cy="4705214"/>
          </a:xfrm>
        </p:spPr>
        <p:txBody>
          <a:bodyPr>
            <a:normAutofit/>
          </a:bodyPr>
          <a:lstStyle/>
          <a:p>
            <a:pPr marL="0" lvl="0" indent="0" algn="ctr">
              <a:buNone/>
            </a:pPr>
            <a:r>
              <a:rPr lang="en-GB" altLang="en-US" sz="2400" b="1" dirty="0">
                <a:solidFill>
                  <a:srgbClr val="7030A0"/>
                </a:solidFill>
                <a:ea typeface="ＭＳ Ｐゴシック" panose="020B0600070205080204" pitchFamily="34" charset="-128"/>
              </a:rPr>
              <a:t>Manage </a:t>
            </a:r>
            <a:r>
              <a:rPr lang="en-GB" altLang="en-US" sz="2400" b="1" dirty="0" smtClean="0">
                <a:solidFill>
                  <a:srgbClr val="7030A0"/>
                </a:solidFill>
                <a:ea typeface="ＭＳ Ｐゴシック" panose="020B0600070205080204" pitchFamily="34" charset="-128"/>
              </a:rPr>
              <a:t>everyone’s </a:t>
            </a:r>
            <a:r>
              <a:rPr lang="en-GB" altLang="en-US" sz="2400" b="1" dirty="0">
                <a:solidFill>
                  <a:srgbClr val="7030A0"/>
                </a:solidFill>
                <a:ea typeface="ＭＳ Ｐゴシック" panose="020B0600070205080204" pitchFamily="34" charset="-128"/>
              </a:rPr>
              <a:t>expectations from the </a:t>
            </a:r>
            <a:r>
              <a:rPr lang="en-GB" altLang="en-US" sz="2400" b="1" dirty="0" smtClean="0">
                <a:solidFill>
                  <a:srgbClr val="7030A0"/>
                </a:solidFill>
                <a:ea typeface="ＭＳ Ｐゴシック" panose="020B0600070205080204" pitchFamily="34" charset="-128"/>
              </a:rPr>
              <a:t>start!</a:t>
            </a:r>
            <a:endParaRPr lang="en-GB" altLang="en-US" sz="2000" b="1" dirty="0">
              <a:solidFill>
                <a:srgbClr val="7030A0"/>
              </a:solidFill>
              <a:ea typeface="ＭＳ Ｐゴシック" panose="020B0600070205080204" pitchFamily="34" charset="-128"/>
            </a:endParaRPr>
          </a:p>
          <a:p>
            <a:pPr marL="0" indent="0" algn="ctr">
              <a:buFontTx/>
              <a:buNone/>
            </a:pPr>
            <a:endParaRPr lang="en-GB" altLang="en-US" sz="2000" b="1" dirty="0" smtClean="0">
              <a:ea typeface="ＭＳ Ｐゴシック" panose="020B0600070205080204" pitchFamily="34" charset="-128"/>
            </a:endParaRPr>
          </a:p>
          <a:p>
            <a:pPr marL="0" indent="0" algn="ctr">
              <a:buFontTx/>
              <a:buNone/>
            </a:pPr>
            <a:r>
              <a:rPr lang="en-GB" altLang="en-US" sz="2000" b="1" dirty="0" smtClean="0">
                <a:ea typeface="ＭＳ Ｐゴシック" panose="020B0600070205080204" pitchFamily="34" charset="-128"/>
              </a:rPr>
              <a:t>Never forget not </a:t>
            </a:r>
            <a:r>
              <a:rPr lang="en-GB" altLang="en-US" sz="2000" b="1" dirty="0">
                <a:ea typeface="ＭＳ Ｐゴシック" panose="020B0600070205080204" pitchFamily="34" charset="-128"/>
              </a:rPr>
              <a:t>getting your 1</a:t>
            </a:r>
            <a:r>
              <a:rPr lang="en-GB" altLang="en-US" sz="2000" b="1" baseline="30000" dirty="0">
                <a:ea typeface="ＭＳ Ｐゴシック" panose="020B0600070205080204" pitchFamily="34" charset="-128"/>
              </a:rPr>
              <a:t>st</a:t>
            </a:r>
            <a:r>
              <a:rPr lang="en-GB" altLang="en-US" sz="2000" b="1" dirty="0">
                <a:ea typeface="ＭＳ Ｐゴシック" panose="020B0600070205080204" pitchFamily="34" charset="-128"/>
              </a:rPr>
              <a:t> preference is not the end of the world. </a:t>
            </a:r>
            <a:endParaRPr lang="en-GB" altLang="en-US" sz="2000" b="1" dirty="0" smtClean="0">
              <a:ea typeface="ＭＳ Ｐゴシック" panose="020B0600070205080204" pitchFamily="34" charset="-128"/>
            </a:endParaRPr>
          </a:p>
          <a:p>
            <a:pPr marL="0" indent="0" algn="ctr">
              <a:buFontTx/>
              <a:buNone/>
            </a:pPr>
            <a:r>
              <a:rPr lang="en-GB" altLang="en-US" sz="2000" b="1" dirty="0" smtClean="0">
                <a:ea typeface="ＭＳ Ｐゴシック" panose="020B0600070205080204" pitchFamily="34" charset="-128"/>
              </a:rPr>
              <a:t>Always </a:t>
            </a:r>
            <a:r>
              <a:rPr lang="en-GB" altLang="en-US" sz="2000" b="1" dirty="0">
                <a:ea typeface="ＭＳ Ｐゴシック" panose="020B0600070205080204" pitchFamily="34" charset="-128"/>
              </a:rPr>
              <a:t>remember a child who wants </a:t>
            </a:r>
            <a:r>
              <a:rPr lang="en-GB" altLang="en-US" sz="2000" b="1" dirty="0" smtClean="0">
                <a:ea typeface="ＭＳ Ｐゴシック" panose="020B0600070205080204" pitchFamily="34" charset="-128"/>
              </a:rPr>
              <a:t>to </a:t>
            </a:r>
            <a:r>
              <a:rPr lang="en-GB" altLang="en-US" sz="2000" b="1" dirty="0">
                <a:ea typeface="ＭＳ Ｐゴシック" panose="020B0600070205080204" pitchFamily="34" charset="-128"/>
              </a:rPr>
              <a:t>learn will achieve their best in any school </a:t>
            </a:r>
            <a:endParaRPr lang="en-GB" altLang="en-US" sz="2000" b="1" dirty="0" smtClean="0">
              <a:ea typeface="ＭＳ Ｐゴシック" panose="020B0600070205080204" pitchFamily="34" charset="-128"/>
            </a:endParaRPr>
          </a:p>
          <a:p>
            <a:pPr marL="0" indent="0" algn="ctr">
              <a:buFontTx/>
              <a:buNone/>
            </a:pPr>
            <a:endParaRPr lang="en-GB" altLang="en-US" sz="2000" b="1" dirty="0">
              <a:ea typeface="ＭＳ Ｐゴシック" panose="020B0600070205080204" pitchFamily="34" charset="-128"/>
            </a:endParaRPr>
          </a:p>
          <a:p>
            <a:pPr marL="0" indent="0" algn="ctr">
              <a:buFontTx/>
              <a:buNone/>
            </a:pPr>
            <a:r>
              <a:rPr lang="en-GB" altLang="en-US" sz="2000" b="1" dirty="0">
                <a:ea typeface="ＭＳ Ｐゴシック" panose="020B0600070205080204" pitchFamily="34" charset="-128"/>
              </a:rPr>
              <a:t>Ensure your child is happy and confident about any school they will be </a:t>
            </a:r>
            <a:r>
              <a:rPr lang="en-GB" altLang="en-US" sz="2000" b="1" dirty="0" smtClean="0">
                <a:ea typeface="ＭＳ Ｐゴシック" panose="020B0600070205080204" pitchFamily="34" charset="-128"/>
              </a:rPr>
              <a:t>attending, whichever school that is.</a:t>
            </a:r>
          </a:p>
          <a:p>
            <a:pPr marL="0" indent="0" algn="ctr">
              <a:buFontTx/>
              <a:buNone/>
            </a:pPr>
            <a:endParaRPr lang="en-GB" altLang="en-US" sz="2000" b="1" dirty="0">
              <a:ea typeface="ＭＳ Ｐゴシック" panose="020B0600070205080204" pitchFamily="34" charset="-128"/>
            </a:endParaRPr>
          </a:p>
        </p:txBody>
      </p:sp>
      <p:pic>
        <p:nvPicPr>
          <p:cNvPr id="4" name="Picture 3"/>
          <p:cNvPicPr>
            <a:picLocks noChangeAspect="1"/>
          </p:cNvPicPr>
          <p:nvPr/>
        </p:nvPicPr>
        <p:blipFill>
          <a:blip r:embed="rId2"/>
          <a:stretch>
            <a:fillRect/>
          </a:stretch>
        </p:blipFill>
        <p:spPr>
          <a:xfrm>
            <a:off x="628650" y="4737464"/>
            <a:ext cx="2436767" cy="1357612"/>
          </a:xfrm>
          <a:prstGeom prst="rect">
            <a:avLst/>
          </a:prstGeom>
        </p:spPr>
      </p:pic>
      <p:pic>
        <p:nvPicPr>
          <p:cNvPr id="5" name="Picture 4"/>
          <p:cNvPicPr>
            <a:picLocks noChangeAspect="1"/>
          </p:cNvPicPr>
          <p:nvPr/>
        </p:nvPicPr>
        <p:blipFill>
          <a:blip r:embed="rId2"/>
          <a:stretch>
            <a:fillRect/>
          </a:stretch>
        </p:blipFill>
        <p:spPr>
          <a:xfrm>
            <a:off x="6278879" y="4737463"/>
            <a:ext cx="2316481" cy="1357613"/>
          </a:xfrm>
          <a:prstGeom prst="rect">
            <a:avLst/>
          </a:prstGeom>
        </p:spPr>
      </p:pic>
      <p:pic>
        <p:nvPicPr>
          <p:cNvPr id="7" name="Picture 6" descr="Smiley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476" y="4737463"/>
            <a:ext cx="1491343" cy="1491343"/>
          </a:xfrm>
          <a:prstGeom prst="rect">
            <a:avLst/>
          </a:prstGeom>
        </p:spPr>
      </p:pic>
    </p:spTree>
    <p:extLst>
      <p:ext uri="{BB962C8B-B14F-4D97-AF65-F5344CB8AC3E}">
        <p14:creationId xmlns:p14="http://schemas.microsoft.com/office/powerpoint/2010/main" val="54682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45" y="217714"/>
            <a:ext cx="8856617" cy="957943"/>
          </a:xfrm>
        </p:spPr>
        <p:txBody>
          <a:bodyPr>
            <a:normAutofit fontScale="90000"/>
          </a:bodyPr>
          <a:lstStyle/>
          <a:p>
            <a:pPr algn="l"/>
            <a:r>
              <a:rPr lang="en-GB" sz="3600" b="1" dirty="0" smtClean="0">
                <a:solidFill>
                  <a:schemeClr val="bg1"/>
                </a:solidFill>
              </a:rPr>
              <a:t>Take time to fully read our </a:t>
            </a:r>
            <a:br>
              <a:rPr lang="en-GB" sz="3600" b="1" dirty="0" smtClean="0">
                <a:solidFill>
                  <a:schemeClr val="bg1"/>
                </a:solidFill>
              </a:rPr>
            </a:br>
            <a:r>
              <a:rPr lang="en-GB" sz="3600" b="1" dirty="0" smtClean="0">
                <a:solidFill>
                  <a:schemeClr val="bg1"/>
                </a:solidFill>
              </a:rPr>
              <a:t>composite prospectus</a:t>
            </a:r>
            <a:endParaRPr lang="en-GB" sz="3600" b="1" dirty="0">
              <a:solidFill>
                <a:schemeClr val="bg1"/>
              </a:solidFill>
            </a:endParaRPr>
          </a:p>
        </p:txBody>
      </p:sp>
      <p:sp>
        <p:nvSpPr>
          <p:cNvPr id="3" name="Subtitle 2"/>
          <p:cNvSpPr>
            <a:spLocks noGrp="1"/>
          </p:cNvSpPr>
          <p:nvPr>
            <p:ph type="subTitle" idx="1"/>
          </p:nvPr>
        </p:nvSpPr>
        <p:spPr>
          <a:xfrm>
            <a:off x="487679" y="1515292"/>
            <a:ext cx="8368937" cy="4389120"/>
          </a:xfrm>
        </p:spPr>
        <p:txBody>
          <a:bodyPr>
            <a:normAutofit fontScale="92500" lnSpcReduction="20000"/>
          </a:bodyPr>
          <a:lstStyle/>
          <a:p>
            <a:pPr lvl="0" algn="l" eaLnBrk="0" fontAlgn="base" hangingPunct="0">
              <a:lnSpc>
                <a:spcPct val="100000"/>
              </a:lnSpc>
              <a:spcBef>
                <a:spcPct val="20000"/>
              </a:spcBef>
              <a:spcAft>
                <a:spcPct val="0"/>
              </a:spcAft>
              <a:buClr>
                <a:srgbClr val="D10074"/>
              </a:buClr>
            </a:pPr>
            <a:r>
              <a:rPr lang="en-GB" altLang="en-US" sz="2800" b="1" kern="0" dirty="0">
                <a:solidFill>
                  <a:srgbClr val="E5232E"/>
                </a:solidFill>
                <a:latin typeface="Arial"/>
                <a:ea typeface="ＭＳ Ｐゴシック" panose="020B0600070205080204" pitchFamily="34" charset="-128"/>
              </a:rPr>
              <a:t>Step 2 </a:t>
            </a:r>
          </a:p>
          <a:p>
            <a:pPr lvl="0" algn="l" eaLnBrk="0" fontAlgn="base" hangingPunct="0">
              <a:lnSpc>
                <a:spcPct val="100000"/>
              </a:lnSpc>
              <a:spcBef>
                <a:spcPct val="20000"/>
              </a:spcBef>
              <a:spcAft>
                <a:spcPct val="0"/>
              </a:spcAft>
              <a:buClr>
                <a:srgbClr val="D10074"/>
              </a:buClr>
            </a:pPr>
            <a:r>
              <a:rPr lang="en-GB" altLang="en-US" sz="2800" kern="0" dirty="0">
                <a:solidFill>
                  <a:srgbClr val="000000"/>
                </a:solidFill>
                <a:latin typeface="Arial"/>
                <a:ea typeface="ＭＳ Ｐゴシック" panose="020B0600070205080204" pitchFamily="34" charset="-128"/>
              </a:rPr>
              <a:t>In early September primary schools will issue the autumn </a:t>
            </a:r>
            <a:r>
              <a:rPr lang="en-GB" altLang="en-US" sz="2800" kern="0" dirty="0" smtClean="0">
                <a:solidFill>
                  <a:srgbClr val="000000"/>
                </a:solidFill>
                <a:latin typeface="Arial"/>
                <a:ea typeface="ＭＳ Ｐゴシック" panose="020B0600070205080204" pitchFamily="34" charset="-128"/>
              </a:rPr>
              <a:t>2021 </a:t>
            </a:r>
            <a:r>
              <a:rPr lang="en-GB" altLang="en-US" sz="2800" kern="0" dirty="0">
                <a:solidFill>
                  <a:srgbClr val="000000"/>
                </a:solidFill>
                <a:latin typeface="Arial"/>
                <a:ea typeface="ＭＳ Ｐゴシック" panose="020B0600070205080204" pitchFamily="34" charset="-128"/>
              </a:rPr>
              <a:t>edition of: </a:t>
            </a:r>
          </a:p>
          <a:p>
            <a:pPr lvl="0" eaLnBrk="0" fontAlgn="base" hangingPunct="0">
              <a:lnSpc>
                <a:spcPct val="100000"/>
              </a:lnSpc>
              <a:spcBef>
                <a:spcPct val="20000"/>
              </a:spcBef>
              <a:spcAft>
                <a:spcPct val="0"/>
              </a:spcAft>
              <a:buClr>
                <a:srgbClr val="D10074"/>
              </a:buClr>
            </a:pPr>
            <a:endParaRPr lang="en-GB" altLang="en-US" sz="2800" b="1" kern="0" dirty="0" smtClean="0">
              <a:solidFill>
                <a:srgbClr val="E5232E"/>
              </a:solidFill>
              <a:latin typeface="Arial"/>
              <a:ea typeface="ＭＳ Ｐゴシック" panose="020B0600070205080204" pitchFamily="34" charset="-128"/>
            </a:endParaRPr>
          </a:p>
          <a:p>
            <a:pPr lvl="0" eaLnBrk="0" fontAlgn="base" hangingPunct="0">
              <a:lnSpc>
                <a:spcPct val="100000"/>
              </a:lnSpc>
              <a:spcBef>
                <a:spcPct val="20000"/>
              </a:spcBef>
              <a:spcAft>
                <a:spcPct val="0"/>
              </a:spcAft>
              <a:buClr>
                <a:srgbClr val="D10074"/>
              </a:buClr>
            </a:pPr>
            <a:r>
              <a:rPr lang="en-GB" altLang="en-US" sz="2800" b="1" kern="0" dirty="0" smtClean="0">
                <a:solidFill>
                  <a:srgbClr val="E5232E"/>
                </a:solidFill>
                <a:latin typeface="Arial"/>
                <a:ea typeface="ＭＳ Ｐゴシック" panose="020B0600070205080204" pitchFamily="34" charset="-128"/>
              </a:rPr>
              <a:t>         ‘We are going to secondary school’ </a:t>
            </a:r>
            <a:r>
              <a:rPr lang="en-GB" altLang="en-US" sz="2800" b="1" kern="0" dirty="0">
                <a:solidFill>
                  <a:srgbClr val="E5232E"/>
                </a:solidFill>
                <a:latin typeface="Arial"/>
                <a:ea typeface="ＭＳ Ｐゴシック" panose="020B0600070205080204" pitchFamily="34" charset="-128"/>
              </a:rPr>
              <a:t>guide</a:t>
            </a:r>
          </a:p>
          <a:p>
            <a:pPr lvl="0" eaLnBrk="0" fontAlgn="base" hangingPunct="0">
              <a:lnSpc>
                <a:spcPct val="100000"/>
              </a:lnSpc>
              <a:spcBef>
                <a:spcPct val="20000"/>
              </a:spcBef>
              <a:spcAft>
                <a:spcPct val="0"/>
              </a:spcAft>
              <a:buClr>
                <a:srgbClr val="D10074"/>
              </a:buClr>
            </a:pPr>
            <a:r>
              <a:rPr lang="en-GB" altLang="en-US" sz="2800" kern="0" dirty="0" smtClean="0">
                <a:solidFill>
                  <a:srgbClr val="000000"/>
                </a:solidFill>
                <a:latin typeface="Arial"/>
                <a:ea typeface="ＭＳ Ｐゴシック" panose="020B0600070205080204" pitchFamily="34" charset="-128"/>
              </a:rPr>
              <a:t>           Officially </a:t>
            </a:r>
            <a:r>
              <a:rPr lang="en-GB" altLang="en-US" sz="2800" kern="0" dirty="0">
                <a:solidFill>
                  <a:srgbClr val="000000"/>
                </a:solidFill>
                <a:latin typeface="Arial"/>
                <a:ea typeface="ＭＳ Ｐゴシック" panose="020B0600070205080204" pitchFamily="34" charset="-128"/>
              </a:rPr>
              <a:t>known as our composite prospectus </a:t>
            </a:r>
          </a:p>
          <a:p>
            <a:pPr lvl="0" algn="l" eaLnBrk="0" fontAlgn="base" hangingPunct="0">
              <a:lnSpc>
                <a:spcPct val="100000"/>
              </a:lnSpc>
              <a:spcBef>
                <a:spcPct val="20000"/>
              </a:spcBef>
              <a:spcAft>
                <a:spcPct val="0"/>
              </a:spcAft>
              <a:buClr>
                <a:srgbClr val="D10074"/>
              </a:buClr>
            </a:pPr>
            <a:endParaRPr lang="en-GB" altLang="en-US" sz="2800" kern="0" dirty="0" smtClean="0">
              <a:solidFill>
                <a:srgbClr val="000000"/>
              </a:solidFill>
              <a:latin typeface="Arial"/>
              <a:ea typeface="ＭＳ Ｐゴシック" panose="020B0600070205080204" pitchFamily="34" charset="-128"/>
            </a:endParaRPr>
          </a:p>
          <a:p>
            <a:pPr lvl="0" algn="l" eaLnBrk="0" fontAlgn="base" hangingPunct="0">
              <a:lnSpc>
                <a:spcPct val="100000"/>
              </a:lnSpc>
              <a:spcBef>
                <a:spcPct val="20000"/>
              </a:spcBef>
              <a:spcAft>
                <a:spcPct val="0"/>
              </a:spcAft>
              <a:buClr>
                <a:srgbClr val="D10074"/>
              </a:buClr>
            </a:pPr>
            <a:r>
              <a:rPr lang="en-GB" altLang="en-US" sz="2800" kern="0" dirty="0" smtClean="0">
                <a:solidFill>
                  <a:srgbClr val="000000"/>
                </a:solidFill>
                <a:latin typeface="Arial"/>
                <a:ea typeface="ＭＳ Ｐゴシック" panose="020B0600070205080204" pitchFamily="34" charset="-128"/>
              </a:rPr>
              <a:t>Take time to fully read this guide as it explains the process in details and includes other important information.</a:t>
            </a:r>
            <a:endParaRPr lang="en-GB" altLang="en-US" sz="2800" kern="0" dirty="0">
              <a:solidFill>
                <a:srgbClr val="000000"/>
              </a:solidFill>
              <a:latin typeface="Arial"/>
              <a:ea typeface="ＭＳ Ｐゴシック" panose="020B0600070205080204" pitchFamily="34" charset="-128"/>
            </a:endParaRPr>
          </a:p>
          <a:p>
            <a:pPr lvl="0" algn="l" eaLnBrk="0" fontAlgn="base" hangingPunct="0">
              <a:lnSpc>
                <a:spcPct val="100000"/>
              </a:lnSpc>
              <a:spcBef>
                <a:spcPct val="20000"/>
              </a:spcBef>
              <a:spcAft>
                <a:spcPct val="0"/>
              </a:spcAft>
              <a:buClr>
                <a:srgbClr val="D10074"/>
              </a:buClr>
            </a:pPr>
            <a:endParaRPr lang="en-GB" altLang="en-US" sz="1100" kern="0" dirty="0" smtClean="0">
              <a:solidFill>
                <a:srgbClr val="000000"/>
              </a:solidFill>
              <a:latin typeface="Arial"/>
              <a:ea typeface="ＭＳ Ｐゴシック" panose="020B0600070205080204" pitchFamily="34" charset="-128"/>
            </a:endParaRPr>
          </a:p>
          <a:p>
            <a:pPr lvl="0" algn="l" eaLnBrk="0" fontAlgn="base" hangingPunct="0">
              <a:lnSpc>
                <a:spcPct val="100000"/>
              </a:lnSpc>
              <a:spcBef>
                <a:spcPct val="20000"/>
              </a:spcBef>
              <a:spcAft>
                <a:spcPct val="0"/>
              </a:spcAft>
              <a:buClr>
                <a:srgbClr val="D10074"/>
              </a:buClr>
            </a:pPr>
            <a:r>
              <a:rPr lang="en-GB" altLang="en-US" sz="1100" kern="0" dirty="0" smtClean="0">
                <a:solidFill>
                  <a:srgbClr val="000000"/>
                </a:solidFill>
                <a:latin typeface="Arial"/>
                <a:ea typeface="ＭＳ Ｐゴシック" panose="020B0600070205080204" pitchFamily="34" charset="-128"/>
              </a:rPr>
              <a:t>If </a:t>
            </a:r>
            <a:r>
              <a:rPr lang="en-GB" altLang="en-US" sz="1100" kern="0" dirty="0">
                <a:solidFill>
                  <a:srgbClr val="000000"/>
                </a:solidFill>
                <a:latin typeface="Arial"/>
                <a:ea typeface="ＭＳ Ｐゴシック" panose="020B0600070205080204" pitchFamily="34" charset="-128"/>
              </a:rPr>
              <a:t>you do not live in Newham and you attend a primary school in Newham we are happy to give you a copy of our guide but you must still follow your own borough’s processes detailed in their guide.</a:t>
            </a:r>
          </a:p>
          <a:p>
            <a:endParaRPr lang="en-GB" dirty="0"/>
          </a:p>
        </p:txBody>
      </p:sp>
      <p:pic>
        <p:nvPicPr>
          <p:cNvPr id="4" name="Picture 3"/>
          <p:cNvPicPr>
            <a:picLocks noChangeAspect="1"/>
          </p:cNvPicPr>
          <p:nvPr/>
        </p:nvPicPr>
        <p:blipFill>
          <a:blip r:embed="rId2"/>
          <a:stretch>
            <a:fillRect/>
          </a:stretch>
        </p:blipFill>
        <p:spPr>
          <a:xfrm>
            <a:off x="609599" y="2624184"/>
            <a:ext cx="1098477" cy="1540908"/>
          </a:xfrm>
          <a:prstGeom prst="rect">
            <a:avLst/>
          </a:prstGeom>
          <a:solidFill>
            <a:srgbClr val="E5232E"/>
          </a:solidFill>
          <a:ln>
            <a:noFill/>
          </a:ln>
        </p:spPr>
      </p:pic>
    </p:spTree>
    <p:extLst>
      <p:ext uri="{BB962C8B-B14F-4D97-AF65-F5344CB8AC3E}">
        <p14:creationId xmlns:p14="http://schemas.microsoft.com/office/powerpoint/2010/main" val="2054838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92183"/>
            <a:ext cx="7886700" cy="757646"/>
          </a:xfrm>
        </p:spPr>
        <p:txBody>
          <a:bodyPr>
            <a:noAutofit/>
          </a:bodyPr>
          <a:lstStyle/>
          <a:p>
            <a:r>
              <a:rPr lang="en-GB" altLang="en-US" sz="2800" b="1" dirty="0" smtClean="0">
                <a:solidFill>
                  <a:schemeClr val="bg1"/>
                </a:solidFill>
                <a:ea typeface="ＭＳ Ｐゴシック" panose="020B0600070205080204" pitchFamily="34" charset="-128"/>
              </a:rPr>
              <a:t>London Borough of  </a:t>
            </a:r>
            <a:r>
              <a:rPr lang="en-GB" altLang="en-US" sz="2800" b="1" dirty="0">
                <a:solidFill>
                  <a:schemeClr val="bg1"/>
                </a:solidFill>
                <a:ea typeface="ＭＳ Ｐゴシック" panose="020B0600070205080204" pitchFamily="34" charset="-128"/>
              </a:rPr>
              <a:t>Newham’s </a:t>
            </a:r>
            <a:br>
              <a:rPr lang="en-GB" altLang="en-US" sz="2800" b="1" dirty="0">
                <a:solidFill>
                  <a:schemeClr val="bg1"/>
                </a:solidFill>
                <a:ea typeface="ＭＳ Ｐゴシック" panose="020B0600070205080204" pitchFamily="34" charset="-128"/>
              </a:rPr>
            </a:br>
            <a:r>
              <a:rPr lang="en-GB" altLang="en-US" sz="2800" b="1" dirty="0" smtClean="0">
                <a:solidFill>
                  <a:schemeClr val="bg1"/>
                </a:solidFill>
                <a:ea typeface="ＭＳ Ｐゴシック" panose="020B0600070205080204" pitchFamily="34" charset="-128"/>
              </a:rPr>
              <a:t>autumn 2021 </a:t>
            </a:r>
            <a:r>
              <a:rPr lang="en-GB" altLang="en-US" sz="2800" b="1" dirty="0">
                <a:solidFill>
                  <a:schemeClr val="bg1"/>
                </a:solidFill>
                <a:ea typeface="ＭＳ Ｐゴシック" panose="020B0600070205080204" pitchFamily="34" charset="-128"/>
              </a:rPr>
              <a:t>composite prospectus </a:t>
            </a:r>
            <a:r>
              <a:rPr lang="en-GB" altLang="en-US" sz="2800" b="1" dirty="0">
                <a:ea typeface="ＭＳ Ｐゴシック" panose="020B0600070205080204" pitchFamily="34" charset="-128"/>
              </a:rPr>
              <a:t/>
            </a:r>
            <a:br>
              <a:rPr lang="en-GB" altLang="en-US" sz="2800" b="1" dirty="0">
                <a:ea typeface="ＭＳ Ｐゴシック" panose="020B0600070205080204" pitchFamily="34" charset="-128"/>
              </a:rPr>
            </a:br>
            <a:endParaRPr lang="en-GB" sz="2800"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1018413320"/>
              </p:ext>
            </p:extLst>
          </p:nvPr>
        </p:nvGraphicFramePr>
        <p:xfrm>
          <a:off x="3034506" y="1691579"/>
          <a:ext cx="3074987" cy="4351338"/>
        </p:xfrm>
        <a:graphic>
          <a:graphicData uri="http://schemas.openxmlformats.org/presentationml/2006/ole">
            <mc:AlternateContent xmlns:mc="http://schemas.openxmlformats.org/markup-compatibility/2006">
              <mc:Choice xmlns:v="urn:schemas-microsoft-com:vml" Requires="v">
                <p:oleObj spid="_x0000_s1066" name="Acrobat Document" r:id="rId3" imgW="4533723" imgH="6415677" progId="AcroExch.Document.DC">
                  <p:embed/>
                </p:oleObj>
              </mc:Choice>
              <mc:Fallback>
                <p:oleObj name="Acrobat Document" r:id="rId3" imgW="4533723" imgH="6415677" progId="AcroExch.Document.DC">
                  <p:embed/>
                  <p:pic>
                    <p:nvPicPr>
                      <p:cNvPr id="0" name=""/>
                      <p:cNvPicPr/>
                      <p:nvPr/>
                    </p:nvPicPr>
                    <p:blipFill>
                      <a:blip r:embed="rId4"/>
                      <a:stretch>
                        <a:fillRect/>
                      </a:stretch>
                    </p:blipFill>
                    <p:spPr>
                      <a:xfrm>
                        <a:off x="3034506" y="1691579"/>
                        <a:ext cx="3074987" cy="4351338"/>
                      </a:xfrm>
                      <a:prstGeom prst="rect">
                        <a:avLst/>
                      </a:prstGeom>
                      <a:ln w="76200">
                        <a:solidFill>
                          <a:srgbClr val="009999"/>
                        </a:solid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48517137"/>
              </p:ext>
            </p:extLst>
          </p:nvPr>
        </p:nvGraphicFramePr>
        <p:xfrm>
          <a:off x="388167" y="2429116"/>
          <a:ext cx="2032816" cy="2876264"/>
        </p:xfrm>
        <a:graphic>
          <a:graphicData uri="http://schemas.openxmlformats.org/presentationml/2006/ole">
            <mc:AlternateContent xmlns:mc="http://schemas.openxmlformats.org/markup-compatibility/2006">
              <mc:Choice xmlns:v="urn:schemas-microsoft-com:vml" Requires="v">
                <p:oleObj spid="_x0000_s1067" name="Acrobat Document" r:id="rId5" imgW="4533723" imgH="6415677" progId="AcroExch.Document.DC">
                  <p:embed/>
                </p:oleObj>
              </mc:Choice>
              <mc:Fallback>
                <p:oleObj name="Acrobat Document" r:id="rId5" imgW="4533723" imgH="6415677" progId="AcroExch.Document.DC">
                  <p:embed/>
                  <p:pic>
                    <p:nvPicPr>
                      <p:cNvPr id="0" name=""/>
                      <p:cNvPicPr/>
                      <p:nvPr/>
                    </p:nvPicPr>
                    <p:blipFill>
                      <a:blip r:embed="rId4"/>
                      <a:stretch>
                        <a:fillRect/>
                      </a:stretch>
                    </p:blipFill>
                    <p:spPr>
                      <a:xfrm>
                        <a:off x="388167" y="2429116"/>
                        <a:ext cx="2032816" cy="2876264"/>
                      </a:xfrm>
                      <a:prstGeom prst="rect">
                        <a:avLst/>
                      </a:prstGeom>
                      <a:ln w="38100">
                        <a:solidFill>
                          <a:srgbClr val="009999"/>
                        </a:solidFill>
                      </a:ln>
                    </p:spPr>
                  </p:pic>
                </p:oleObj>
              </mc:Fallback>
            </mc:AlternateContent>
          </a:graphicData>
        </a:graphic>
      </p:graphicFrame>
      <p:pic>
        <p:nvPicPr>
          <p:cNvPr id="5" name="Picture 4"/>
          <p:cNvPicPr>
            <a:picLocks noChangeAspect="1"/>
          </p:cNvPicPr>
          <p:nvPr/>
        </p:nvPicPr>
        <p:blipFill>
          <a:blip r:embed="rId6"/>
          <a:stretch>
            <a:fillRect/>
          </a:stretch>
        </p:blipFill>
        <p:spPr>
          <a:xfrm>
            <a:off x="6723016" y="2399636"/>
            <a:ext cx="2092452" cy="2935224"/>
          </a:xfrm>
          <a:prstGeom prst="rect">
            <a:avLst/>
          </a:prstGeom>
        </p:spPr>
      </p:pic>
    </p:spTree>
    <p:extLst>
      <p:ext uri="{BB962C8B-B14F-4D97-AF65-F5344CB8AC3E}">
        <p14:creationId xmlns:p14="http://schemas.microsoft.com/office/powerpoint/2010/main" val="261103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
            <a:ext cx="7772400" cy="896983"/>
          </a:xfrm>
        </p:spPr>
        <p:txBody>
          <a:bodyPr>
            <a:normAutofit/>
          </a:bodyPr>
          <a:lstStyle/>
          <a:p>
            <a:pPr algn="l"/>
            <a:r>
              <a:rPr lang="en-GB" sz="3600" b="1" dirty="0" smtClean="0">
                <a:solidFill>
                  <a:schemeClr val="bg1"/>
                </a:solidFill>
              </a:rPr>
              <a:t>Who needs to apply?</a:t>
            </a:r>
            <a:endParaRPr lang="en-GB" sz="3600" b="1" dirty="0">
              <a:solidFill>
                <a:schemeClr val="bg1"/>
              </a:solidFill>
            </a:endParaRPr>
          </a:p>
        </p:txBody>
      </p:sp>
      <p:sp>
        <p:nvSpPr>
          <p:cNvPr id="3" name="Subtitle 2"/>
          <p:cNvSpPr>
            <a:spLocks noGrp="1"/>
          </p:cNvSpPr>
          <p:nvPr>
            <p:ph type="subTitle" idx="1"/>
          </p:nvPr>
        </p:nvSpPr>
        <p:spPr>
          <a:xfrm>
            <a:off x="836023" y="1619794"/>
            <a:ext cx="7811588" cy="4058195"/>
          </a:xfrm>
        </p:spPr>
        <p:txBody>
          <a:bodyPr>
            <a:normAutofit fontScale="92500"/>
          </a:bodyPr>
          <a:lstStyle/>
          <a:p>
            <a:pPr algn="l">
              <a:defRPr/>
            </a:pPr>
            <a:r>
              <a:rPr lang="en-GB" altLang="en-US" dirty="0"/>
              <a:t>Parents/carers of every child with a date of birth inclusive of </a:t>
            </a:r>
            <a:r>
              <a:rPr lang="en-GB" altLang="en-US" b="1" dirty="0" smtClean="0">
                <a:solidFill>
                  <a:srgbClr val="EF7D04"/>
                </a:solidFill>
              </a:rPr>
              <a:t>01/09/2010 </a:t>
            </a:r>
            <a:r>
              <a:rPr lang="en-GB" altLang="en-US" b="1" dirty="0">
                <a:solidFill>
                  <a:srgbClr val="EF7D04"/>
                </a:solidFill>
              </a:rPr>
              <a:t>to </a:t>
            </a:r>
            <a:r>
              <a:rPr lang="en-GB" altLang="en-US" b="1" dirty="0" smtClean="0">
                <a:solidFill>
                  <a:srgbClr val="EF7D04"/>
                </a:solidFill>
              </a:rPr>
              <a:t>31/08/2011 </a:t>
            </a:r>
            <a:r>
              <a:rPr lang="en-GB" altLang="en-US" dirty="0"/>
              <a:t>must submit an application.</a:t>
            </a:r>
          </a:p>
          <a:p>
            <a:pPr algn="l">
              <a:defRPr/>
            </a:pPr>
            <a:r>
              <a:rPr lang="en-GB" altLang="en-US" sz="1600" dirty="0" smtClean="0"/>
              <a:t>Unless </a:t>
            </a:r>
            <a:r>
              <a:rPr lang="en-GB" altLang="en-US" sz="1600" dirty="0"/>
              <a:t>they attend an All Through School and want to stay at that school for Year 7</a:t>
            </a:r>
          </a:p>
          <a:p>
            <a:pPr algn="l">
              <a:defRPr/>
            </a:pPr>
            <a:endParaRPr lang="en-GB" altLang="en-US" dirty="0"/>
          </a:p>
          <a:p>
            <a:pPr algn="l">
              <a:defRPr/>
            </a:pPr>
            <a:r>
              <a:rPr lang="en-GB" altLang="en-US" dirty="0"/>
              <a:t>The law does </a:t>
            </a:r>
            <a:r>
              <a:rPr lang="en-GB" altLang="en-US" u="sng" dirty="0"/>
              <a:t>not allow </a:t>
            </a:r>
            <a:r>
              <a:rPr lang="en-GB" altLang="en-US" dirty="0"/>
              <a:t>Local Authorities to reserve a place at a child’s local school or even the school where their sibling or siblings attend or used to attend!  </a:t>
            </a:r>
          </a:p>
          <a:p>
            <a:pPr algn="l">
              <a:defRPr/>
            </a:pPr>
            <a:endParaRPr lang="en-GB" altLang="en-US" dirty="0"/>
          </a:p>
          <a:p>
            <a:pPr algn="l">
              <a:defRPr/>
            </a:pPr>
            <a:r>
              <a:rPr lang="en-GB" altLang="en-US" dirty="0"/>
              <a:t>An application must be received for a child to be considered for a place at any school.  These can be schools in Newham or in another borough or </a:t>
            </a:r>
            <a:r>
              <a:rPr lang="en-GB" altLang="en-US" dirty="0" smtClean="0"/>
              <a:t>county</a:t>
            </a:r>
            <a:endParaRPr lang="en-GB" altLang="en-US" dirty="0"/>
          </a:p>
        </p:txBody>
      </p:sp>
    </p:spTree>
    <p:extLst>
      <p:ext uri="{BB962C8B-B14F-4D97-AF65-F5344CB8AC3E}">
        <p14:creationId xmlns:p14="http://schemas.microsoft.com/office/powerpoint/2010/main" val="263409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630"/>
            <a:ext cx="7886700" cy="1323702"/>
          </a:xfrm>
        </p:spPr>
        <p:txBody>
          <a:bodyPr>
            <a:normAutofit/>
          </a:bodyPr>
          <a:lstStyle/>
          <a:p>
            <a:r>
              <a:rPr lang="en-GB" sz="3600" b="1" dirty="0" smtClean="0">
                <a:solidFill>
                  <a:schemeClr val="bg1"/>
                </a:solidFill>
              </a:rPr>
              <a:t>Family and child wellbeing</a:t>
            </a:r>
            <a:endParaRPr lang="en-GB" sz="3600" b="1" dirty="0">
              <a:solidFill>
                <a:schemeClr val="bg1"/>
              </a:solidFill>
            </a:endParaRPr>
          </a:p>
        </p:txBody>
      </p:sp>
      <p:sp>
        <p:nvSpPr>
          <p:cNvPr id="3" name="Content Placeholder 2"/>
          <p:cNvSpPr>
            <a:spLocks noGrp="1"/>
          </p:cNvSpPr>
          <p:nvPr>
            <p:ph idx="1"/>
          </p:nvPr>
        </p:nvSpPr>
        <p:spPr>
          <a:xfrm>
            <a:off x="628650" y="1532710"/>
            <a:ext cx="7966710" cy="4644254"/>
          </a:xfrm>
        </p:spPr>
        <p:txBody>
          <a:bodyPr>
            <a:normAutofit fontScale="62500" lnSpcReduction="20000"/>
          </a:bodyPr>
          <a:lstStyle/>
          <a:p>
            <a:pPr marL="0" indent="0">
              <a:buFontTx/>
              <a:buNone/>
            </a:pPr>
            <a:r>
              <a:rPr lang="en-GB" altLang="en-US" dirty="0">
                <a:ea typeface="ＭＳ Ｐゴシック" panose="020B0600070205080204" pitchFamily="34" charset="-128"/>
              </a:rPr>
              <a:t>Moving from primary to secondary school is a really big step for most children and their families.</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The process can be overwhelming for some so it is really important that you remember to think about everyone’s mental health and wellbeing throughout the process.</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It is important that you start the conversation as early as possible to help deal with any questions or worries they may have. </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Carefully manage expectations, don’t make promises that cannot be delivered.</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Ask for any help and advice you need from your school early in the process.</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Don’t set yourself up to fail by not following advice or naming unachievable preferences.</a:t>
            </a:r>
          </a:p>
          <a:p>
            <a:pPr marL="0" indent="0">
              <a:buNone/>
            </a:pPr>
            <a:endParaRPr lang="en-GB" dirty="0"/>
          </a:p>
        </p:txBody>
      </p:sp>
    </p:spTree>
    <p:extLst>
      <p:ext uri="{BB962C8B-B14F-4D97-AF65-F5344CB8AC3E}">
        <p14:creationId xmlns:p14="http://schemas.microsoft.com/office/powerpoint/2010/main" val="315349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1"/>
            <a:ext cx="7886700" cy="1402080"/>
          </a:xfrm>
        </p:spPr>
        <p:txBody>
          <a:bodyPr/>
          <a:lstStyle/>
          <a:p>
            <a:r>
              <a:rPr lang="en-GB" b="1" dirty="0" smtClean="0">
                <a:solidFill>
                  <a:schemeClr val="bg1"/>
                </a:solidFill>
              </a:rPr>
              <a:t>Common concerns</a:t>
            </a:r>
            <a:endParaRPr lang="en-GB" b="1" dirty="0">
              <a:solidFill>
                <a:schemeClr val="bg1"/>
              </a:solidFill>
            </a:endParaRPr>
          </a:p>
        </p:txBody>
      </p:sp>
      <p:sp>
        <p:nvSpPr>
          <p:cNvPr id="3" name="Content Placeholder 2"/>
          <p:cNvSpPr>
            <a:spLocks noGrp="1"/>
          </p:cNvSpPr>
          <p:nvPr>
            <p:ph idx="1"/>
          </p:nvPr>
        </p:nvSpPr>
        <p:spPr>
          <a:xfrm>
            <a:off x="628650" y="1489166"/>
            <a:ext cx="7886700" cy="4687797"/>
          </a:xfrm>
        </p:spPr>
        <p:txBody>
          <a:bodyPr>
            <a:normAutofit fontScale="55000" lnSpcReduction="20000"/>
          </a:bodyPr>
          <a:lstStyle/>
          <a:p>
            <a:pPr marL="0" indent="0">
              <a:buFontTx/>
              <a:buNone/>
              <a:defRPr/>
            </a:pPr>
            <a:endParaRPr lang="en-US" altLang="en-US" dirty="0" smtClean="0">
              <a:ea typeface="ＭＳ Ｐゴシック" panose="020B0600070205080204" pitchFamily="34" charset="-128"/>
            </a:endParaRPr>
          </a:p>
          <a:p>
            <a:pPr marL="0" indent="0">
              <a:buFontTx/>
              <a:buNone/>
              <a:defRPr/>
            </a:pPr>
            <a:r>
              <a:rPr lang="en-US" altLang="en-US" dirty="0" smtClean="0">
                <a:ea typeface="ＭＳ Ｐゴシック" panose="020B0600070205080204" pitchFamily="34" charset="-128"/>
              </a:rPr>
              <a:t>To </a:t>
            </a:r>
            <a:r>
              <a:rPr lang="en-US" altLang="en-US" dirty="0">
                <a:ea typeface="ＭＳ Ｐゴシック" panose="020B0600070205080204" pitchFamily="34" charset="-128"/>
              </a:rPr>
              <a:t>promote your child’s wellbeing and good mental health when discussing moving from year 6 to year 7 parents/</a:t>
            </a:r>
            <a:r>
              <a:rPr lang="en-US" altLang="en-US" dirty="0" err="1">
                <a:ea typeface="ＭＳ Ｐゴシック" panose="020B0600070205080204" pitchFamily="34" charset="-128"/>
              </a:rPr>
              <a:t>carers</a:t>
            </a:r>
            <a:r>
              <a:rPr lang="en-US" altLang="en-US" dirty="0">
                <a:ea typeface="ＭＳ Ｐゴシック" panose="020B0600070205080204" pitchFamily="34" charset="-128"/>
              </a:rPr>
              <a:t> should talk about common concerns:</a:t>
            </a:r>
          </a:p>
          <a:p>
            <a:pPr marL="0" indent="0">
              <a:buFontTx/>
              <a:buNone/>
              <a:defRPr/>
            </a:pPr>
            <a:endParaRPr lang="en-US" altLang="en-US" dirty="0">
              <a:ea typeface="ＭＳ Ｐゴシック" panose="020B0600070205080204" pitchFamily="34" charset="-128"/>
            </a:endParaRPr>
          </a:p>
          <a:p>
            <a:pPr>
              <a:defRPr/>
            </a:pPr>
            <a:r>
              <a:rPr lang="en-US" altLang="en-US" b="1" dirty="0">
                <a:solidFill>
                  <a:srgbClr val="7030A0"/>
                </a:solidFill>
                <a:ea typeface="ＭＳ Ｐゴシック" panose="020B0600070205080204" pitchFamily="34" charset="-128"/>
              </a:rPr>
              <a:t>Missing old friends and teachers</a:t>
            </a:r>
            <a:r>
              <a:rPr lang="en-US" altLang="en-US" dirty="0">
                <a:ea typeface="ＭＳ Ｐゴシック" panose="020B0600070205080204" pitchFamily="34" charset="-128"/>
              </a:rPr>
              <a:t>: talk about making great new friends and the new teachers they will meet.</a:t>
            </a:r>
          </a:p>
          <a:p>
            <a:pPr>
              <a:defRPr/>
            </a:pPr>
            <a:endParaRPr lang="en-US" altLang="en-US" dirty="0">
              <a:ea typeface="ＭＳ Ｐゴシック" panose="020B0600070205080204" pitchFamily="34" charset="-128"/>
            </a:endParaRPr>
          </a:p>
          <a:p>
            <a:pPr>
              <a:defRPr/>
            </a:pPr>
            <a:r>
              <a:rPr lang="en-US" altLang="en-US" b="1" dirty="0">
                <a:solidFill>
                  <a:srgbClr val="7030A0"/>
                </a:solidFill>
                <a:ea typeface="ＭＳ Ｐゴシック" panose="020B0600070205080204" pitchFamily="34" charset="-128"/>
              </a:rPr>
              <a:t>Getting lost on the way to school and in school</a:t>
            </a:r>
            <a:r>
              <a:rPr lang="en-US" altLang="en-US" dirty="0">
                <a:ea typeface="ＭＳ Ｐゴシック" panose="020B0600070205080204" pitchFamily="34" charset="-128"/>
              </a:rPr>
              <a:t>: complete practice </a:t>
            </a:r>
            <a:r>
              <a:rPr lang="en-US" altLang="en-US" dirty="0" smtClean="0">
                <a:ea typeface="ＭＳ Ｐゴシック" panose="020B0600070205080204" pitchFamily="34" charset="-128"/>
              </a:rPr>
              <a:t>runs</a:t>
            </a:r>
            <a:r>
              <a:rPr lang="en-US" altLang="en-US" dirty="0">
                <a:ea typeface="ＭＳ Ｐゴシック" panose="020B0600070205080204" pitchFamily="34" charset="-128"/>
              </a:rPr>
              <a:t>, home to school journeys and request an actual or virtual </a:t>
            </a:r>
            <a:r>
              <a:rPr lang="en-US" altLang="en-US" dirty="0" smtClean="0">
                <a:ea typeface="ＭＳ Ｐゴシック" panose="020B0600070205080204" pitchFamily="34" charset="-128"/>
              </a:rPr>
              <a:t>guided </a:t>
            </a:r>
            <a:r>
              <a:rPr lang="en-US" altLang="en-US" dirty="0">
                <a:ea typeface="ＭＳ Ｐゴシック" panose="020B0600070205080204" pitchFamily="34" charset="-128"/>
              </a:rPr>
              <a:t>tour of the school.</a:t>
            </a:r>
          </a:p>
          <a:p>
            <a:pPr marL="0" indent="0">
              <a:buFontTx/>
              <a:buNone/>
              <a:defRPr/>
            </a:pPr>
            <a:endParaRPr lang="en-US" altLang="en-US" dirty="0">
              <a:ea typeface="ＭＳ Ｐゴシック" panose="020B0600070205080204" pitchFamily="34" charset="-128"/>
            </a:endParaRPr>
          </a:p>
          <a:p>
            <a:pPr>
              <a:defRPr/>
            </a:pPr>
            <a:r>
              <a:rPr lang="en-US" altLang="en-US" b="1" dirty="0">
                <a:solidFill>
                  <a:srgbClr val="7030A0"/>
                </a:solidFill>
                <a:ea typeface="ＭＳ Ｐゴシック" panose="020B0600070205080204" pitchFamily="34" charset="-128"/>
              </a:rPr>
              <a:t>Too much to learn</a:t>
            </a:r>
            <a:r>
              <a:rPr lang="en-US" altLang="en-US" dirty="0">
                <a:ea typeface="ＭＳ Ｐゴシック" panose="020B0600070205080204" pitchFamily="34" charset="-128"/>
              </a:rPr>
              <a:t>: remind children they had loads to learn at </a:t>
            </a:r>
            <a:r>
              <a:rPr lang="en-US" altLang="en-US" dirty="0" smtClean="0">
                <a:ea typeface="ＭＳ Ｐゴシック" panose="020B0600070205080204" pitchFamily="34" charset="-128"/>
              </a:rPr>
              <a:t>primary </a:t>
            </a:r>
            <a:r>
              <a:rPr lang="en-US" altLang="en-US" dirty="0">
                <a:ea typeface="ＭＳ Ｐゴシック" panose="020B0600070205080204" pitchFamily="34" charset="-128"/>
              </a:rPr>
              <a:t>school as well and they succeeded. </a:t>
            </a:r>
          </a:p>
          <a:p>
            <a:pPr>
              <a:defRPr/>
            </a:pPr>
            <a:endParaRPr lang="en-US" altLang="en-US" dirty="0">
              <a:ea typeface="ＭＳ Ｐゴシック" panose="020B0600070205080204" pitchFamily="34" charset="-128"/>
            </a:endParaRPr>
          </a:p>
          <a:p>
            <a:pPr>
              <a:defRPr/>
            </a:pPr>
            <a:r>
              <a:rPr lang="en-US" altLang="en-US" b="1" dirty="0">
                <a:solidFill>
                  <a:srgbClr val="7030A0"/>
                </a:solidFill>
                <a:ea typeface="ＭＳ Ｐゴシック" panose="020B0600070205080204" pitchFamily="34" charset="-128"/>
              </a:rPr>
              <a:t>Secondary schools are so big with so many children</a:t>
            </a:r>
            <a:r>
              <a:rPr lang="en-US" altLang="en-US" dirty="0">
                <a:ea typeface="ＭＳ Ｐゴシック" panose="020B0600070205080204" pitchFamily="34" charset="-128"/>
              </a:rPr>
              <a:t>: </a:t>
            </a:r>
            <a:r>
              <a:rPr lang="en-US" altLang="en-US" dirty="0" smtClean="0">
                <a:ea typeface="ＭＳ Ｐゴシック" panose="020B0600070205080204" pitchFamily="34" charset="-128"/>
              </a:rPr>
              <a:t>remind </a:t>
            </a:r>
            <a:r>
              <a:rPr lang="en-US" altLang="en-US" dirty="0">
                <a:ea typeface="ＭＳ Ｐゴシック" panose="020B0600070205080204" pitchFamily="34" charset="-128"/>
              </a:rPr>
              <a:t>children primary school seemed very big when they joined but that was soon ok.</a:t>
            </a:r>
          </a:p>
          <a:p>
            <a:pPr>
              <a:defRPr/>
            </a:pPr>
            <a:endParaRPr lang="en-US" altLang="en-US" dirty="0">
              <a:ea typeface="ＭＳ Ｐゴシック" panose="020B0600070205080204" pitchFamily="34" charset="-128"/>
            </a:endParaRPr>
          </a:p>
          <a:p>
            <a:pPr marL="0" indent="0" algn="ctr">
              <a:buFontTx/>
              <a:buNone/>
              <a:defRPr/>
            </a:pPr>
            <a:r>
              <a:rPr lang="en-US" altLang="en-US" b="1" dirty="0" smtClean="0">
                <a:solidFill>
                  <a:srgbClr val="7030A0"/>
                </a:solidFill>
                <a:ea typeface="ＭＳ Ｐゴシック" panose="020B0600070205080204" pitchFamily="34" charset="-128"/>
              </a:rPr>
              <a:t>Emphasis </a:t>
            </a:r>
            <a:r>
              <a:rPr lang="en-US" altLang="en-US" b="1" dirty="0">
                <a:solidFill>
                  <a:srgbClr val="7030A0"/>
                </a:solidFill>
                <a:ea typeface="ＭＳ Ｐゴシック" panose="020B0600070205080204" pitchFamily="34" charset="-128"/>
              </a:rPr>
              <a:t>secondary school will </a:t>
            </a:r>
            <a:r>
              <a:rPr lang="en-US" altLang="en-US" b="1" dirty="0" smtClean="0">
                <a:solidFill>
                  <a:srgbClr val="7030A0"/>
                </a:solidFill>
                <a:ea typeface="ＭＳ Ｐゴシック" panose="020B0600070205080204" pitchFamily="34" charset="-128"/>
              </a:rPr>
              <a:t>bringing big, new </a:t>
            </a:r>
            <a:r>
              <a:rPr lang="en-US" altLang="en-US" b="1" dirty="0">
                <a:solidFill>
                  <a:srgbClr val="7030A0"/>
                </a:solidFill>
                <a:ea typeface="ＭＳ Ｐゴシック" panose="020B0600070205080204" pitchFamily="34" charset="-128"/>
              </a:rPr>
              <a:t>and fun opportunities!</a:t>
            </a:r>
          </a:p>
        </p:txBody>
      </p:sp>
    </p:spTree>
    <p:extLst>
      <p:ext uri="{BB962C8B-B14F-4D97-AF65-F5344CB8AC3E}">
        <p14:creationId xmlns:p14="http://schemas.microsoft.com/office/powerpoint/2010/main" val="395321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Pan London co-ordination</a:t>
            </a:r>
            <a:endParaRPr lang="en-GB" b="1" dirty="0">
              <a:solidFill>
                <a:schemeClr val="bg1"/>
              </a:solidFill>
            </a:endParaRPr>
          </a:p>
        </p:txBody>
      </p:sp>
      <p:pic>
        <p:nvPicPr>
          <p:cNvPr id="4" name="Content Placeholder 4" descr="London - LGBT Archiv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7943" y="1515291"/>
            <a:ext cx="7628708" cy="4398896"/>
          </a:xfrm>
        </p:spPr>
      </p:pic>
    </p:spTree>
    <p:extLst>
      <p:ext uri="{BB962C8B-B14F-4D97-AF65-F5344CB8AC3E}">
        <p14:creationId xmlns:p14="http://schemas.microsoft.com/office/powerpoint/2010/main" val="123561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ham Te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ham Oran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ham Re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ham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ham Pur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07c550-a4d7-49ef-a196-afa3f8a5038d"/>
    <g602cbdd946e4e2594957d4879498cc5 xmlns="33e62097-7ea6-40ef-84e9-668b3844bb4c">
      <Terms xmlns="http://schemas.microsoft.com/office/infopath/2007/PartnerControls"/>
    </g602cbdd946e4e2594957d4879498cc5>
    <PublishingExpirationDate xmlns="http://schemas.microsoft.com/sharepoint/v3" xsi:nil="true"/>
    <PublishingStartDate xmlns="http://schemas.microsoft.com/sharepoint/v3" xsi:nil="true"/>
    <p440b4aaa85b4fde81c76fac4863c836 xmlns="33e62097-7ea6-40ef-84e9-668b3844bb4c">
      <Terms xmlns="http://schemas.microsoft.com/office/infopath/2007/PartnerControls"/>
    </p440b4aaa85b4fde81c76fac4863c836>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A7C625ADFD2745BC1E975269C9FE39" ma:contentTypeVersion="16" ma:contentTypeDescription="Create a new document." ma:contentTypeScope="" ma:versionID="8ca761c33c5f2ecab701f2c6cecf7fb9">
  <xsd:schema xmlns:xsd="http://www.w3.org/2001/XMLSchema" xmlns:xs="http://www.w3.org/2001/XMLSchema" xmlns:p="http://schemas.microsoft.com/office/2006/metadata/properties" xmlns:ns1="http://schemas.microsoft.com/sharepoint/v3" xmlns:ns2="c75f81b0-683b-43cf-b00c-9162be8aead5" xmlns:ns3="2a07c550-a4d7-49ef-a196-afa3f8a5038d" xmlns:ns4="33e62097-7ea6-40ef-84e9-668b3844bb4c" targetNamespace="http://schemas.microsoft.com/office/2006/metadata/properties" ma:root="true" ma:fieldsID="3df1f44cc990921d3cfe452a54b74476" ns1:_="" ns2:_="" ns3:_="" ns4:_="">
    <xsd:import namespace="http://schemas.microsoft.com/sharepoint/v3"/>
    <xsd:import namespace="c75f81b0-683b-43cf-b00c-9162be8aead5"/>
    <xsd:import namespace="2a07c550-a4d7-49ef-a196-afa3f8a5038d"/>
    <xsd:import namespace="33e62097-7ea6-40ef-84e9-668b3844bb4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4:g602cbdd946e4e2594957d4879498cc5" minOccurs="0"/>
                <xsd:element ref="ns3:TaxCatchAll" minOccurs="0"/>
                <xsd:element ref="ns4:p440b4aaa85b4fde81c76fac4863c836"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5f81b0-683b-43cf-b00c-9162be8aea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07c550-a4d7-49ef-a196-afa3f8a5038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e2b456-64c2-4821-9b9a-e0458b21c677}" ma:internalName="TaxCatchAll" ma:showField="CatchAllData" ma:web="2a07c550-a4d7-49ef-a196-afa3f8a503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e62097-7ea6-40ef-84e9-668b3844bb4c" elementFormDefault="qualified">
    <xsd:import namespace="http://schemas.microsoft.com/office/2006/documentManagement/types"/>
    <xsd:import namespace="http://schemas.microsoft.com/office/infopath/2007/PartnerControls"/>
    <xsd:element name="g602cbdd946e4e2594957d4879498cc5" ma:index="17" nillable="true" ma:taxonomy="true" ma:internalName="g602cbdd946e4e2594957d4879498cc5" ma:taxonomyFieldName="IntranetKeywords" ma:displayName="Intranet Keywords" ma:default="" ma:fieldId="{0602cbdd-946e-4e25-9495-7d4879498cc5}" ma:taxonomyMulti="true" ma:sspId="c7ef2803-65c2-4b30-b947-d41ffc50049e" ma:termSetId="6d9bbc90-125d-4d2f-970b-f357cda8596d" ma:anchorId="00000000-0000-0000-0000-000000000000" ma:open="false" ma:isKeyword="false">
      <xsd:complexType>
        <xsd:sequence>
          <xsd:element ref="pc:Terms" minOccurs="0" maxOccurs="1"/>
        </xsd:sequence>
      </xsd:complexType>
    </xsd:element>
    <xsd:element name="p440b4aaa85b4fde81c76fac4863c836" ma:index="20" nillable="true" ma:taxonomy="true" ma:internalName="p440b4aaa85b4fde81c76fac4863c836" ma:taxonomyFieldName="NeedHelpWithTopic" ma:displayName="Need Help With Topic" ma:default="" ma:fieldId="{9440b4aa-a85b-4fde-81c7-6fac4863c836}" ma:taxonomyMulti="true" ma:sspId="c7ef2803-65c2-4b30-b947-d41ffc50049e" ma:termSetId="4fd10870-7a33-418f-8c95-3adb3ba03f9b" ma:anchorId="9f1af8e1-fbdc-485f-81da-0086ae3b8fb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4CD21D-B7F7-4922-88DB-9A4D514E33CE}">
  <ds:schemaRefs>
    <ds:schemaRef ds:uri="http://schemas.microsoft.com/sharepoint/v3/contenttype/forms"/>
  </ds:schemaRefs>
</ds:datastoreItem>
</file>

<file path=customXml/itemProps2.xml><?xml version="1.0" encoding="utf-8"?>
<ds:datastoreItem xmlns:ds="http://schemas.openxmlformats.org/officeDocument/2006/customXml" ds:itemID="{8337FA77-7216-4A05-81D8-FD6C1858F75D}">
  <ds:schemaRefs>
    <ds:schemaRef ds:uri="http://schemas.microsoft.com/office/2006/documentManagement/types"/>
    <ds:schemaRef ds:uri="http://purl.org/dc/elements/1.1/"/>
    <ds:schemaRef ds:uri="http://purl.org/dc/dcmitype/"/>
    <ds:schemaRef ds:uri="http://schemas.microsoft.com/sharepoint/v3"/>
    <ds:schemaRef ds:uri="http://www.w3.org/XML/1998/namespace"/>
    <ds:schemaRef ds:uri="http://schemas.microsoft.com/office/infopath/2007/PartnerControls"/>
    <ds:schemaRef ds:uri="http://purl.org/dc/terms/"/>
    <ds:schemaRef ds:uri="http://schemas.openxmlformats.org/package/2006/metadata/core-properties"/>
    <ds:schemaRef ds:uri="2a07c550-a4d7-49ef-a196-afa3f8a5038d"/>
    <ds:schemaRef ds:uri="33e62097-7ea6-40ef-84e9-668b3844bb4c"/>
    <ds:schemaRef ds:uri="c75f81b0-683b-43cf-b00c-9162be8aead5"/>
    <ds:schemaRef ds:uri="http://schemas.microsoft.com/office/2006/metadata/properties"/>
  </ds:schemaRefs>
</ds:datastoreItem>
</file>

<file path=customXml/itemProps3.xml><?xml version="1.0" encoding="utf-8"?>
<ds:datastoreItem xmlns:ds="http://schemas.openxmlformats.org/officeDocument/2006/customXml" ds:itemID="{CAB2CB14-436C-441A-9596-D6A53324D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5f81b0-683b-43cf-b00c-9162be8aead5"/>
    <ds:schemaRef ds:uri="2a07c550-a4d7-49ef-a196-afa3f8a5038d"/>
    <ds:schemaRef ds:uri="33e62097-7ea6-40ef-84e9-668b3844b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892</TotalTime>
  <Words>3631</Words>
  <Application>Microsoft Office PowerPoint</Application>
  <PresentationFormat>On-screen Show (4:3)</PresentationFormat>
  <Paragraphs>277</Paragraphs>
  <Slides>37</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46" baseType="lpstr">
      <vt:lpstr>ＭＳ Ｐゴシック</vt:lpstr>
      <vt:lpstr>Arial</vt:lpstr>
      <vt:lpstr>Calibri</vt:lpstr>
      <vt:lpstr>Newham Teal</vt:lpstr>
      <vt:lpstr>Newham Orange</vt:lpstr>
      <vt:lpstr>Newham Red</vt:lpstr>
      <vt:lpstr>Newham Blue</vt:lpstr>
      <vt:lpstr>Newham Purple</vt:lpstr>
      <vt:lpstr>Acrobat Document</vt:lpstr>
      <vt:lpstr>Welcome</vt:lpstr>
      <vt:lpstr>Primary to secondary  school transition</vt:lpstr>
      <vt:lpstr>National closing day</vt:lpstr>
      <vt:lpstr>Take time to fully read our  composite prospectus</vt:lpstr>
      <vt:lpstr>London Borough of  Newham’s  autumn 2021 composite prospectus  </vt:lpstr>
      <vt:lpstr>Who needs to apply?</vt:lpstr>
      <vt:lpstr>Family and child wellbeing</vt:lpstr>
      <vt:lpstr>Common concerns</vt:lpstr>
      <vt:lpstr>Pan London co-ordination</vt:lpstr>
      <vt:lpstr>Pan London  application process</vt:lpstr>
      <vt:lpstr>What to do before you decide  on your school preferences</vt:lpstr>
      <vt:lpstr>Popular oversubscribed schools</vt:lpstr>
      <vt:lpstr>Unachievable preferences </vt:lpstr>
      <vt:lpstr>Newham’s School Finder</vt:lpstr>
      <vt:lpstr>Is researching schools important?</vt:lpstr>
      <vt:lpstr>Open evening and days</vt:lpstr>
      <vt:lpstr>Important don’ts</vt:lpstr>
      <vt:lpstr>Best advice:  what not to do!</vt:lpstr>
      <vt:lpstr>Quick recap: important do’s</vt:lpstr>
      <vt:lpstr>Now you know your preferences</vt:lpstr>
      <vt:lpstr>Preference advice</vt:lpstr>
      <vt:lpstr>What is Equal Preference</vt:lpstr>
      <vt:lpstr>True or false?</vt:lpstr>
      <vt:lpstr>Myth busting</vt:lpstr>
      <vt:lpstr>Now you are ready to  complete your application</vt:lpstr>
      <vt:lpstr>Applications can be made  using any device or a paper form</vt:lpstr>
      <vt:lpstr>How to apply using the eAdmissions portal</vt:lpstr>
      <vt:lpstr>National Closing Day  31st October 2021</vt:lpstr>
      <vt:lpstr>Faith Schools</vt:lpstr>
      <vt:lpstr>What happens next?</vt:lpstr>
      <vt:lpstr>National Offer Day  1 March 2022</vt:lpstr>
      <vt:lpstr>Alternative allocations</vt:lpstr>
      <vt:lpstr>Waiting lists</vt:lpstr>
      <vt:lpstr>Independent Appeals</vt:lpstr>
      <vt:lpstr>Out borough schools and           selective  schools - testing required</vt:lpstr>
      <vt:lpstr>Pan London process for autumn 2021 applications</vt:lpstr>
      <vt:lpstr>Final words of support</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Charles</dc:creator>
  <cp:lastModifiedBy>Jahanara Bull-Mannan</cp:lastModifiedBy>
  <cp:revision>43</cp:revision>
  <dcterms:created xsi:type="dcterms:W3CDTF">2021-02-16T17:27:50Z</dcterms:created>
  <dcterms:modified xsi:type="dcterms:W3CDTF">2021-09-07T08:15:46Z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0x01010080A7C625ADFD2745BC1E975269C9FE39</vt:lpwstr>
  </property>
</Properties>
</file>